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6" r:id="rId3"/>
    <p:sldId id="257" r:id="rId4"/>
    <p:sldId id="267" r:id="rId5"/>
    <p:sldId id="265" r:id="rId6"/>
    <p:sldId id="258" r:id="rId7"/>
    <p:sldId id="268" r:id="rId8"/>
    <p:sldId id="269" r:id="rId9"/>
    <p:sldId id="260" r:id="rId10"/>
    <p:sldId id="261" r:id="rId11"/>
    <p:sldId id="259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9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D220A-B40E-437D-A81B-F98F272DECD5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83E46-12BF-4F63-91D1-A15C2422E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32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83E46-12BF-4F63-91D1-A15C2422E26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2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E0DD-BC5C-453E-83D1-FA2DEEAB61D5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1D74-8F70-4F5C-B297-E279A1994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85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E0DD-BC5C-453E-83D1-FA2DEEAB61D5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1D74-8F70-4F5C-B297-E279A1994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14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E0DD-BC5C-453E-83D1-FA2DEEAB61D5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1D74-8F70-4F5C-B297-E279A1994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198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E0DD-BC5C-453E-83D1-FA2DEEAB61D5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1D74-8F70-4F5C-B297-E279A1994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0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E0DD-BC5C-453E-83D1-FA2DEEAB61D5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1D74-8F70-4F5C-B297-E279A1994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54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E0DD-BC5C-453E-83D1-FA2DEEAB61D5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1D74-8F70-4F5C-B297-E279A1994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75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E0DD-BC5C-453E-83D1-FA2DEEAB61D5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1D74-8F70-4F5C-B297-E279A1994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70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E0DD-BC5C-453E-83D1-FA2DEEAB61D5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1D74-8F70-4F5C-B297-E279A1994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177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E0DD-BC5C-453E-83D1-FA2DEEAB61D5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1D74-8F70-4F5C-B297-E279A1994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28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E0DD-BC5C-453E-83D1-FA2DEEAB61D5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1D74-8F70-4F5C-B297-E279A1994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834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E0DD-BC5C-453E-83D1-FA2DEEAB61D5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1D74-8F70-4F5C-B297-E279A1994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528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40000"/>
                <a:satMod val="35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accent6">
                <a:lumMod val="7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E0DD-BC5C-453E-83D1-FA2DEEAB61D5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A1D74-8F70-4F5C-B297-E279A1994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666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Rational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Linton</a:t>
            </a:r>
          </a:p>
          <a:p>
            <a:r>
              <a:rPr lang="en-US" dirty="0" smtClean="0"/>
              <a:t>8/14/14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50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Plot the following numbers on a number line: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400" dirty="0" smtClean="0"/>
              <a:t>5/7		-4/3		2/1		-3/-2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8001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and Subtracting Fractions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</a:t>
                </a:r>
                <a:r>
                  <a:rPr lang="en-US" u="sng" dirty="0" smtClean="0"/>
                  <a:t>denominators</a:t>
                </a:r>
                <a:r>
                  <a:rPr lang="en-US" dirty="0" smtClean="0"/>
                  <a:t> (bottom number) must be the same before fraction can be added</a:t>
                </a:r>
              </a:p>
              <a:p>
                <a:pPr lvl="1"/>
                <a:r>
                  <a:rPr lang="en-US" dirty="0" smtClean="0"/>
                  <a:t>Example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sz="44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400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44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44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If they are not the same, we have to find the </a:t>
                </a:r>
                <a:r>
                  <a:rPr lang="en-US" u="sng" dirty="0" smtClean="0"/>
                  <a:t>LCM</a:t>
                </a:r>
                <a:r>
                  <a:rPr lang="en-US" dirty="0" smtClean="0"/>
                  <a:t> (least common multiple)</a:t>
                </a:r>
              </a:p>
              <a:p>
                <a:pPr lvl="1"/>
                <a:r>
                  <a:rPr lang="en-US" dirty="0" smtClean="0"/>
                  <a:t>Example: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000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sz="4000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4000" b="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H="1" flipV="1">
            <a:off x="2895600" y="6019800"/>
            <a:ext cx="2286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162300" y="6012873"/>
            <a:ext cx="2286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18609" y="60198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LCM is 15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6265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143000"/>
          </a:xfrm>
        </p:spPr>
        <p:txBody>
          <a:bodyPr/>
          <a:lstStyle/>
          <a:p>
            <a:r>
              <a:rPr lang="en-US" dirty="0" smtClean="0"/>
              <a:t>What if the fractions are negative?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Adding and subtracting negative fractions use the same rules as adding and subtracting integers</a:t>
            </a:r>
          </a:p>
          <a:p>
            <a:pPr lvl="1"/>
            <a:r>
              <a:rPr lang="en-US" dirty="0" smtClean="0"/>
              <a:t>Example:   3/4 + (-</a:t>
            </a:r>
            <a:r>
              <a:rPr lang="en-US" dirty="0"/>
              <a:t>9</a:t>
            </a:r>
            <a:r>
              <a:rPr lang="en-US" dirty="0" smtClean="0"/>
              <a:t>/4) = -6/4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Example:  </a:t>
            </a:r>
            <a:r>
              <a:rPr lang="en-US" dirty="0" smtClean="0">
                <a:solidFill>
                  <a:srgbClr val="FF0000"/>
                </a:solidFill>
              </a:rPr>
              <a:t>(-3/2) </a:t>
            </a:r>
            <a:r>
              <a:rPr lang="en-US" dirty="0" smtClean="0"/>
              <a:t>–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(8/3) 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FF0000"/>
                </a:solidFill>
              </a:rPr>
              <a:t>(-9/6) </a:t>
            </a:r>
            <a:r>
              <a:rPr lang="en-US" dirty="0" smtClean="0"/>
              <a:t>–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(16/6)</a:t>
            </a:r>
          </a:p>
          <a:p>
            <a:pPr lvl="1"/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                </a:t>
            </a:r>
            <a:endParaRPr lang="en-US" dirty="0" smtClean="0"/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3162300" y="3266090"/>
            <a:ext cx="446809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3647209" y="3259163"/>
            <a:ext cx="429491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682824" y="3467017"/>
            <a:ext cx="5344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Subtract the numerators and keep the sign of the larger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979717" y="51054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LCM is 6</a:t>
            </a:r>
            <a:endParaRPr lang="en-US" sz="20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3321626" y="4971872"/>
            <a:ext cx="446809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764971" y="4903554"/>
            <a:ext cx="429491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87239" y="5121763"/>
            <a:ext cx="21647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Keep, Flip, Change</a:t>
            </a:r>
            <a:endParaRPr lang="en-US" sz="2000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5481204" y="4792718"/>
            <a:ext cx="313457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6636323" y="4781372"/>
            <a:ext cx="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6019800" y="4670536"/>
            <a:ext cx="135080" cy="50318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52600" y="5624945"/>
            <a:ext cx="513051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3200" dirty="0" smtClean="0"/>
              <a:t>So, (-9/6) + (-16/6) = -25/6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16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6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Try!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sz="4000" dirty="0" smtClean="0"/>
                  <a:t>-6/9 + (-4/9)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4000" dirty="0" smtClean="0"/>
                  <a:t>-7/2 – 5/2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4000" dirty="0" smtClean="0"/>
                  <a:t>-6 + (2/3)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4000" dirty="0" smtClean="0"/>
                  <a:t>4/5 – (-3/4)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4000" dirty="0" smtClean="0"/>
                  <a:t>6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000" dirty="0" smtClean="0"/>
                  <a:t> + (-3/5)</a:t>
                </a:r>
                <a:endParaRPr lang="en-US" sz="4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593" t="-2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512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a rational number</a:t>
            </a:r>
          </a:p>
          <a:p>
            <a:r>
              <a:rPr lang="en-US" dirty="0" smtClean="0"/>
              <a:t>Identify and define different forms of fractions </a:t>
            </a:r>
          </a:p>
          <a:p>
            <a:r>
              <a:rPr lang="en-US" dirty="0" smtClean="0"/>
              <a:t>Add and subtract fractions containing both positive and negative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22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a rational number</a:t>
            </a:r>
          </a:p>
          <a:p>
            <a:r>
              <a:rPr lang="en-US" dirty="0" smtClean="0"/>
              <a:t>Identify and define different forms of fractions </a:t>
            </a:r>
          </a:p>
          <a:p>
            <a:r>
              <a:rPr lang="en-US" dirty="0" smtClean="0"/>
              <a:t>Add and subtract fractions containing both positive and negative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12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Rational Number?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</a:t>
                </a:r>
                <a:r>
                  <a:rPr lang="en-US" dirty="0"/>
                  <a:t>number </a:t>
                </a:r>
                <a:r>
                  <a:rPr lang="en-US" dirty="0" smtClean="0"/>
                  <a:t>that </a:t>
                </a:r>
                <a:r>
                  <a:rPr lang="en-US" i="1" u="sng" dirty="0" smtClean="0"/>
                  <a:t>can be</a:t>
                </a:r>
                <a:r>
                  <a:rPr lang="en-US" i="1" dirty="0" smtClean="0"/>
                  <a:t> </a:t>
                </a:r>
                <a:r>
                  <a:rPr lang="en-US" dirty="0" smtClean="0"/>
                  <a:t>written </a:t>
                </a:r>
                <a:r>
                  <a:rPr lang="en-US" dirty="0"/>
                  <a:t>in the form a/b or -a/b</a:t>
                </a:r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/>
                  <a:t>Examples:     7/8	  -3/4		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 smtClean="0"/>
                  <a:t>		6/-5</a:t>
                </a:r>
                <a:endParaRPr lang="en-US" dirty="0"/>
              </a:p>
              <a:p>
                <a:pPr lvl="1"/>
                <a:r>
                  <a:rPr lang="en-US" dirty="0" smtClean="0"/>
                  <a:t>Also examples:     .25</a:t>
                </a:r>
                <a:r>
                  <a:rPr lang="en-US" dirty="0"/>
                  <a:t>	</a:t>
                </a:r>
                <a:r>
                  <a:rPr lang="en-US" dirty="0" smtClean="0"/>
                  <a:t>.66666       .45          12</a:t>
                </a:r>
              </a:p>
              <a:p>
                <a:pPr lvl="1"/>
                <a:r>
                  <a:rPr lang="en-US" dirty="0" smtClean="0"/>
                  <a:t>Are integers rational numbers??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26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i="1" dirty="0" smtClean="0"/>
              <a:t>isn’t a </a:t>
            </a:r>
            <a:r>
              <a:rPr lang="en-US" dirty="0" smtClean="0"/>
              <a:t>rational number?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Any number that can’t be expressed as a/b, or where a and b aren’t integers</a:t>
                </a:r>
              </a:p>
              <a:p>
                <a:pPr lvl="1"/>
                <a:r>
                  <a:rPr lang="en-US" dirty="0" smtClean="0"/>
                  <a:t>Example: decimals that don’t truncate (don’t end) </a:t>
                </a:r>
              </a:p>
              <a:p>
                <a:pPr lvl="1"/>
                <a:r>
                  <a:rPr lang="en-US" dirty="0" smtClean="0"/>
                  <a:t>Example</a:t>
                </a:r>
                <a:r>
                  <a:rPr lang="en-US" sz="3200" dirty="0" smtClean="0"/>
                  <a:t>: </a:t>
                </a:r>
                <a:r>
                  <a:rPr lang="en-US" dirty="0" smtClean="0"/>
                  <a:t>      </a:t>
                </a:r>
                <a14:m>
                  <m:oMath xmlns:m="http://schemas.openxmlformats.org/officeDocument/2006/math">
                    <m:r>
                      <a:rPr lang="el-GR" sz="3600" i="1" smtClean="0">
                        <a:latin typeface="Cambria Math"/>
                      </a:rPr>
                      <m:t>𝜋</m:t>
                    </m:r>
                  </m:oMath>
                </a14:m>
                <a:r>
                  <a:rPr lang="en-US" sz="3600" dirty="0" smtClean="0"/>
                  <a:t>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en-US" sz="3600" b="0" dirty="0" smtClean="0">
                  <a:ea typeface="Cambria Math"/>
                </a:endParaRPr>
              </a:p>
              <a:p>
                <a:r>
                  <a:rPr lang="en-US" sz="3600" dirty="0" smtClean="0"/>
                  <a:t>Any idea what these numbers are called?</a:t>
                </a:r>
                <a:endParaRPr lang="en-US" sz="3600" dirty="0" smtClean="0"/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000" t="-1752" r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025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 Numbers in Real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30" y="1600200"/>
            <a:ext cx="4495800" cy="4525963"/>
          </a:xfrm>
        </p:spPr>
        <p:txBody>
          <a:bodyPr/>
          <a:lstStyle/>
          <a:p>
            <a:r>
              <a:rPr lang="en-US" dirty="0" smtClean="0"/>
              <a:t>Have you ever noticed that mathematics is one of the few things that is universal across every country and language?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308" y="1752600"/>
            <a:ext cx="4181973" cy="4612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918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One type of rational number is a </a:t>
                </a:r>
                <a:r>
                  <a:rPr lang="en-US" u="sng" dirty="0" smtClean="0"/>
                  <a:t>fraction</a:t>
                </a:r>
              </a:p>
              <a:p>
                <a:r>
                  <a:rPr lang="en-US" u="sng" dirty="0" smtClean="0"/>
                  <a:t>Fraction</a:t>
                </a:r>
                <a:r>
                  <a:rPr lang="en-US" dirty="0" smtClean="0"/>
                  <a:t>= </a:t>
                </a:r>
                <a:r>
                  <a:rPr lang="en-US" dirty="0"/>
                  <a:t>A number </a:t>
                </a:r>
                <a:r>
                  <a:rPr lang="en-US" dirty="0" smtClean="0"/>
                  <a:t>written </a:t>
                </a:r>
                <a:r>
                  <a:rPr lang="en-US" dirty="0"/>
                  <a:t>in the form </a:t>
                </a:r>
                <a:r>
                  <a:rPr lang="en-US" dirty="0" smtClean="0"/>
                  <a:t>a/b, where </a:t>
                </a:r>
                <a:r>
                  <a:rPr lang="en-US" dirty="0"/>
                  <a:t>a and b are </a:t>
                </a:r>
                <a:r>
                  <a:rPr lang="en-US" dirty="0" smtClean="0"/>
                  <a:t>integers</a:t>
                </a:r>
                <a:endParaRPr lang="en-US" dirty="0"/>
              </a:p>
              <a:p>
                <a:r>
                  <a:rPr lang="en-US" dirty="0" smtClean="0"/>
                  <a:t>Fractions can be </a:t>
                </a:r>
              </a:p>
              <a:p>
                <a:pPr lvl="1"/>
                <a:r>
                  <a:rPr lang="en-US" dirty="0" smtClean="0"/>
                  <a:t>Regular: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u="sng" dirty="0" smtClean="0"/>
                  <a:t>Improper: </a:t>
                </a:r>
                <a:r>
                  <a:rPr lang="en-US" dirty="0" smtClean="0"/>
                  <a:t>	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u="sng" dirty="0" smtClean="0"/>
                  <a:t>Mixed number:</a:t>
                </a:r>
                <a:r>
                  <a:rPr lang="en-US" dirty="0" smtClean="0"/>
                  <a:t>	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u="sng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711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Classifying Rational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all rational numbers integers?</a:t>
            </a:r>
          </a:p>
          <a:p>
            <a:r>
              <a:rPr lang="en-US" dirty="0" smtClean="0"/>
              <a:t>Are all integers rational numbers?</a:t>
            </a:r>
          </a:p>
          <a:p>
            <a:r>
              <a:rPr lang="en-US" dirty="0" smtClean="0"/>
              <a:t>Where do fractions fall in this classification?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17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INTEGERS ARE RATIONAL NUMBERS</a:t>
            </a:r>
          </a:p>
          <a:p>
            <a:r>
              <a:rPr lang="en-US" dirty="0" smtClean="0"/>
              <a:t>ALL FRACTIONS ARE RATIONAL NUMBERS</a:t>
            </a:r>
          </a:p>
          <a:p>
            <a:r>
              <a:rPr lang="en-US" dirty="0" smtClean="0"/>
              <a:t>BUT, rational numbers are not always an integer or fraction- they can be a decimal</a:t>
            </a:r>
          </a:p>
          <a:p>
            <a:r>
              <a:rPr lang="en-US" dirty="0" smtClean="0"/>
              <a:t>(Irrational numbers are a completely different category that include none of these types of numbers)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01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Plotting Fractions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would the following go on the number line?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1/2	      3/2 	    1/3 	   -4/5	     -7/3				</a:t>
            </a:r>
            <a:endParaRPr lang="en-US" dirty="0"/>
          </a:p>
        </p:txBody>
      </p:sp>
      <p:pic>
        <p:nvPicPr>
          <p:cNvPr id="1026" name="Picture 2" descr="http://grockit.com/blog/wp-content/uploads/2010/04/3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12" t="22727" r="23541"/>
          <a:stretch/>
        </p:blipFill>
        <p:spPr bwMode="auto">
          <a:xfrm>
            <a:off x="304800" y="4953000"/>
            <a:ext cx="8382000" cy="942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4800600" y="49183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943600" y="49183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49183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766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5240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5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1428</TotalTime>
  <Words>469</Words>
  <Application>Microsoft Office PowerPoint</Application>
  <PresentationFormat>On-screen Show (4:3)</PresentationFormat>
  <Paragraphs>72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Rational Numbers</vt:lpstr>
      <vt:lpstr>I Can</vt:lpstr>
      <vt:lpstr>What is a Rational Number?</vt:lpstr>
      <vt:lpstr>What isn’t a rational number?</vt:lpstr>
      <vt:lpstr>Rational Numbers in Real Life</vt:lpstr>
      <vt:lpstr>Fractions</vt:lpstr>
      <vt:lpstr>Classifying Rational Numbers</vt:lpstr>
      <vt:lpstr>Answers</vt:lpstr>
      <vt:lpstr>Plotting Fractions</vt:lpstr>
      <vt:lpstr>You Try!</vt:lpstr>
      <vt:lpstr>Adding and Subtracting Fractions</vt:lpstr>
      <vt:lpstr>What if the fractions are negative?</vt:lpstr>
      <vt:lpstr>You Try!</vt:lpstr>
      <vt:lpstr>I Can</vt:lpstr>
    </vt:vector>
  </TitlesOfParts>
  <Company>Wake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Rational Numbers</dc:title>
  <dc:creator>Lindsey Linton</dc:creator>
  <cp:lastModifiedBy>Lindsey Linton</cp:lastModifiedBy>
  <cp:revision>16</cp:revision>
  <dcterms:created xsi:type="dcterms:W3CDTF">2014-08-13T18:44:58Z</dcterms:created>
  <dcterms:modified xsi:type="dcterms:W3CDTF">2014-08-14T18:33:07Z</dcterms:modified>
</cp:coreProperties>
</file>