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67" r:id="rId4"/>
    <p:sldId id="268" r:id="rId5"/>
    <p:sldId id="257" r:id="rId6"/>
    <p:sldId id="258" r:id="rId7"/>
    <p:sldId id="260" r:id="rId8"/>
    <p:sldId id="261" r:id="rId9"/>
    <p:sldId id="262" r:id="rId10"/>
    <p:sldId id="259" r:id="rId11"/>
    <p:sldId id="263" r:id="rId12"/>
    <p:sldId id="264" r:id="rId13"/>
    <p:sldId id="266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9E7"/>
    <a:srgbClr val="D15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A37DE-686F-47D8-9BE0-18EF64CA87B7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9911D-CC7A-4EC6-8BC9-3F1A78FC3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87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9911D-CC7A-4EC6-8BC9-3F1A78FC37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0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C08-1D55-4832-AB62-D20B0632D78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BA83-4925-44D7-A604-AA70F9F3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C08-1D55-4832-AB62-D20B0632D78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BA83-4925-44D7-A604-AA70F9F3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3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C08-1D55-4832-AB62-D20B0632D78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BA83-4925-44D7-A604-AA70F9F3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C08-1D55-4832-AB62-D20B0632D78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BA83-4925-44D7-A604-AA70F9F3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0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C08-1D55-4832-AB62-D20B0632D78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BA83-4925-44D7-A604-AA70F9F3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9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C08-1D55-4832-AB62-D20B0632D78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BA83-4925-44D7-A604-AA70F9F3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0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C08-1D55-4832-AB62-D20B0632D78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BA83-4925-44D7-A604-AA70F9F3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0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C08-1D55-4832-AB62-D20B0632D78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BA83-4925-44D7-A604-AA70F9F3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1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C08-1D55-4832-AB62-D20B0632D78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BA83-4925-44D7-A604-AA70F9F3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9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C08-1D55-4832-AB62-D20B0632D78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BA83-4925-44D7-A604-AA70F9F3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2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C08-1D55-4832-AB62-D20B0632D78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BA83-4925-44D7-A604-AA70F9F3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0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bg2">
                <a:tint val="40000"/>
                <a:satMod val="350000"/>
              </a:schemeClr>
            </a:gs>
            <a:gs pos="67000">
              <a:srgbClr val="F1A9E7"/>
            </a:gs>
            <a:gs pos="100000">
              <a:srgbClr val="D157D1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0BC08-1D55-4832-AB62-D20B0632D784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0BA83-4925-44D7-A604-AA70F9F3D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Multiplying and Dividing Integers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Linton</a:t>
            </a:r>
          </a:p>
          <a:p>
            <a:r>
              <a:rPr lang="en-US" dirty="0" smtClean="0"/>
              <a:t>8/5/14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Dividing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MULTIPLICATION!</a:t>
            </a:r>
          </a:p>
          <a:p>
            <a:r>
              <a:rPr lang="en-US" dirty="0" smtClean="0"/>
              <a:t>With </a:t>
            </a:r>
            <a:r>
              <a:rPr lang="en-US" i="1" dirty="0" smtClean="0"/>
              <a:t>different signs </a:t>
            </a:r>
            <a:r>
              <a:rPr lang="en-US" dirty="0" smtClean="0"/>
              <a:t>(1 positive and 1 negative)</a:t>
            </a:r>
          </a:p>
          <a:p>
            <a:pPr lvl="1"/>
            <a:r>
              <a:rPr lang="en-US" dirty="0" smtClean="0"/>
              <a:t> </a:t>
            </a:r>
            <a:r>
              <a:rPr lang="en-US" u="sng" dirty="0" smtClean="0"/>
              <a:t>Negative answer</a:t>
            </a:r>
            <a:endParaRPr lang="en-US" u="sng" dirty="0" smtClean="0"/>
          </a:p>
          <a:p>
            <a:pPr marL="457200" lvl="1" indent="0">
              <a:buNone/>
            </a:pPr>
            <a:endParaRPr lang="en-US" u="sng" dirty="0" smtClean="0"/>
          </a:p>
          <a:p>
            <a:r>
              <a:rPr lang="en-US" dirty="0" smtClean="0"/>
              <a:t>With the </a:t>
            </a:r>
            <a:r>
              <a:rPr lang="en-US" i="1" dirty="0" smtClean="0"/>
              <a:t>same sign </a:t>
            </a:r>
            <a:r>
              <a:rPr lang="en-US" dirty="0" smtClean="0"/>
              <a:t>(2 positives or 2 negatives)</a:t>
            </a:r>
          </a:p>
          <a:p>
            <a:pPr lvl="1"/>
            <a:r>
              <a:rPr lang="en-US" u="sng" dirty="0" smtClean="0"/>
              <a:t>Positive answer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88491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1)	-4 x 15</a:t>
            </a:r>
          </a:p>
          <a:p>
            <a:pPr marL="0" indent="0">
              <a:buNone/>
            </a:pPr>
            <a:r>
              <a:rPr lang="en-US" sz="4000" dirty="0" smtClean="0"/>
              <a:t>2)	-6 · (-13)</a:t>
            </a:r>
          </a:p>
          <a:p>
            <a:pPr marL="0" indent="0">
              <a:buNone/>
            </a:pPr>
            <a:r>
              <a:rPr lang="en-US" sz="4000" dirty="0" smtClean="0"/>
              <a:t>3)	-64 ÷ 8</a:t>
            </a:r>
          </a:p>
          <a:p>
            <a:pPr marL="0" indent="0">
              <a:buNone/>
            </a:pPr>
            <a:r>
              <a:rPr lang="en-US" sz="4000" dirty="0" smtClean="0"/>
              <a:t>4)	14 x (-5)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5)	84 ÷ -7</a:t>
            </a:r>
          </a:p>
          <a:p>
            <a:pPr marL="0" indent="0">
              <a:buNone/>
            </a:pPr>
            <a:r>
              <a:rPr lang="en-US" sz="4000" dirty="0" smtClean="0"/>
              <a:t>6)	-44 ÷ -11</a:t>
            </a:r>
          </a:p>
          <a:p>
            <a:pPr marL="0" indent="0">
              <a:buNone/>
            </a:pPr>
            <a:r>
              <a:rPr lang="en-US" sz="4000" dirty="0" smtClean="0"/>
              <a:t>7)	-9 · (-4)</a:t>
            </a:r>
          </a:p>
          <a:p>
            <a:pPr marL="0" indent="0">
              <a:buNone/>
            </a:pPr>
            <a:r>
              <a:rPr lang="en-US" sz="4000" dirty="0" smtClean="0"/>
              <a:t>8)	36 ÷ 6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9530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After you solve them, list the numbers of the problems whose answers are negative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57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Review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as many problems as you can with the remainder of time left. The rest is </a:t>
            </a:r>
            <a:r>
              <a:rPr lang="en-US" dirty="0" err="1" smtClean="0"/>
              <a:t>hw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0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EQUATION AND SOLVE</a:t>
            </a:r>
          </a:p>
          <a:p>
            <a:r>
              <a:rPr lang="en-US" dirty="0" smtClean="0"/>
              <a:t>In </a:t>
            </a:r>
            <a:r>
              <a:rPr lang="en-US" dirty="0"/>
              <a:t>Buffalo, New York, the temperature was </a:t>
            </a:r>
            <a:r>
              <a:rPr lang="en-US" dirty="0" smtClean="0"/>
              <a:t>      -</a:t>
            </a:r>
            <a:r>
              <a:rPr lang="en-US" dirty="0"/>
              <a:t>14°F in the morning. If the temperature dropped 7°F, what is the temperature now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A submarine was situated 800 feet below sea level. If it </a:t>
            </a:r>
            <a:r>
              <a:rPr lang="en-US" dirty="0" smtClean="0"/>
              <a:t>rises </a:t>
            </a:r>
            <a:r>
              <a:rPr lang="en-US" dirty="0"/>
              <a:t>250 feet, what is its new position?</a:t>
            </a:r>
          </a:p>
        </p:txBody>
      </p:sp>
    </p:spTree>
    <p:extLst>
      <p:ext uri="{BB962C8B-B14F-4D97-AF65-F5344CB8AC3E}">
        <p14:creationId xmlns:p14="http://schemas.microsoft.com/office/powerpoint/2010/main" val="417253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these on a sheet of paper and place it in the bin.  **PUT YOUR NAME ON IT</a:t>
            </a:r>
          </a:p>
          <a:p>
            <a:pPr marL="800100" lvl="2" indent="0">
              <a:buNone/>
            </a:pPr>
            <a:r>
              <a:rPr lang="en-US" sz="4000" dirty="0" smtClean="0"/>
              <a:t>-9 + 37</a:t>
            </a:r>
          </a:p>
          <a:p>
            <a:pPr marL="800100" lvl="2" indent="0">
              <a:buNone/>
            </a:pPr>
            <a:r>
              <a:rPr lang="en-US" sz="4000" dirty="0" smtClean="0"/>
              <a:t>15 x -3</a:t>
            </a:r>
          </a:p>
          <a:p>
            <a:pPr marL="800100" lvl="2" indent="0">
              <a:buNone/>
            </a:pPr>
            <a:r>
              <a:rPr lang="en-US" sz="4000" dirty="0" smtClean="0"/>
              <a:t>-49 ÷ -7</a:t>
            </a:r>
          </a:p>
          <a:p>
            <a:pPr marL="800100" lvl="2" indent="0">
              <a:buNone/>
            </a:pPr>
            <a:r>
              <a:rPr lang="en-US" sz="4000" dirty="0" smtClean="0"/>
              <a:t>-15 – (-12)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173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your homework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 Question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900" dirty="0" smtClean="0"/>
              <a:t>Solve on a half sheet of paper- raise your hand when you’re done and I’ll check it</a:t>
            </a:r>
          </a:p>
          <a:p>
            <a:pPr marL="800100" lvl="2" indent="0">
              <a:buNone/>
            </a:pPr>
            <a:r>
              <a:rPr lang="en-US" sz="4800" b="1" dirty="0" smtClean="0"/>
              <a:t>-9 + 12</a:t>
            </a:r>
          </a:p>
          <a:p>
            <a:pPr marL="800100" lvl="2" indent="0">
              <a:buNone/>
            </a:pPr>
            <a:r>
              <a:rPr lang="en-US" sz="4800" b="1" dirty="0" smtClean="0"/>
              <a:t>-13 + -3</a:t>
            </a:r>
          </a:p>
          <a:p>
            <a:pPr marL="800100" lvl="2" indent="0">
              <a:buNone/>
            </a:pPr>
            <a:r>
              <a:rPr lang="en-US" sz="4800" b="1" dirty="0" smtClean="0"/>
              <a:t>-5 – (-9)</a:t>
            </a:r>
          </a:p>
          <a:p>
            <a:pPr marL="800100" lvl="2" indent="0">
              <a:buNone/>
            </a:pPr>
            <a:r>
              <a:rPr lang="en-US" sz="4800" b="1" dirty="0" smtClean="0"/>
              <a:t>4 – 10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8918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0386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3)     -9	     4)     8</a:t>
            </a:r>
          </a:p>
          <a:p>
            <a:pPr marL="0" indent="0">
              <a:buNone/>
            </a:pPr>
            <a:r>
              <a:rPr lang="en-US" dirty="0" smtClean="0"/>
              <a:t>7)     -15</a:t>
            </a:r>
            <a:r>
              <a:rPr lang="en-US" dirty="0"/>
              <a:t>	     </a:t>
            </a:r>
            <a:r>
              <a:rPr lang="en-US" dirty="0" smtClean="0"/>
              <a:t>8)     35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11)    38</a:t>
            </a:r>
            <a:r>
              <a:rPr lang="en-US" dirty="0"/>
              <a:t>	     </a:t>
            </a:r>
            <a:r>
              <a:rPr lang="en-US" dirty="0" smtClean="0"/>
              <a:t>12)    -27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76800" y="1219200"/>
            <a:ext cx="40386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5)     -8</a:t>
            </a:r>
            <a:r>
              <a:rPr lang="en-US" dirty="0"/>
              <a:t>	    </a:t>
            </a:r>
            <a:r>
              <a:rPr lang="en-US" dirty="0" smtClean="0"/>
              <a:t>6)     28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9)     -1</a:t>
            </a:r>
            <a:r>
              <a:rPr lang="en-US" dirty="0"/>
              <a:t>	    </a:t>
            </a:r>
            <a:r>
              <a:rPr lang="en-US" dirty="0" smtClean="0"/>
              <a:t>10)    41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13</a:t>
            </a:r>
            <a:r>
              <a:rPr lang="en-US" dirty="0"/>
              <a:t>)    0	    </a:t>
            </a:r>
            <a:r>
              <a:rPr lang="en-US" dirty="0" smtClean="0"/>
              <a:t>14</a:t>
            </a:r>
            <a:r>
              <a:rPr lang="en-US" dirty="0"/>
              <a:t>)  </a:t>
            </a:r>
            <a:r>
              <a:rPr lang="en-US" dirty="0" smtClean="0"/>
              <a:t>1 or -3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04800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15)    30		16)    -21		17)     0</a:t>
            </a:r>
          </a:p>
          <a:p>
            <a:r>
              <a:rPr lang="en-US" sz="2800" dirty="0" smtClean="0"/>
              <a:t>18)    12</a:t>
            </a:r>
            <a:r>
              <a:rPr lang="en-US" sz="2800" dirty="0"/>
              <a:t>		</a:t>
            </a:r>
            <a:r>
              <a:rPr lang="en-US" sz="2800" dirty="0" smtClean="0"/>
              <a:t>19)    45</a:t>
            </a:r>
            <a:r>
              <a:rPr lang="en-US" sz="2800" dirty="0"/>
              <a:t>		</a:t>
            </a:r>
            <a:r>
              <a:rPr lang="en-US" sz="2800" dirty="0" smtClean="0"/>
              <a:t>20)     -9</a:t>
            </a:r>
          </a:p>
          <a:p>
            <a:endParaRPr lang="en-US" sz="2800" dirty="0" smtClean="0"/>
          </a:p>
          <a:p>
            <a:r>
              <a:rPr lang="en-US" sz="2800" dirty="0" smtClean="0"/>
              <a:t>21.      -16 – (-11) = -5 degrees (5 degrees lower)</a:t>
            </a:r>
          </a:p>
          <a:p>
            <a:r>
              <a:rPr lang="en-US" sz="2800" dirty="0" smtClean="0"/>
              <a:t>22.       35 – (-22) = 57 </a:t>
            </a:r>
            <a:r>
              <a:rPr lang="en-US" sz="2800" dirty="0" err="1" smtClean="0"/>
              <a:t>ft</a:t>
            </a:r>
            <a:endParaRPr lang="en-US" sz="2800" dirty="0" smtClean="0"/>
          </a:p>
          <a:p>
            <a:r>
              <a:rPr lang="en-US" sz="2800" dirty="0" smtClean="0"/>
              <a:t>23.       -50 + (-35) = $-85</a:t>
            </a:r>
          </a:p>
          <a:p>
            <a:r>
              <a:rPr lang="en-US" sz="2800" dirty="0" smtClean="0"/>
              <a:t>24.        2300 + (-600) = 1700 </a:t>
            </a:r>
            <a:r>
              <a:rPr lang="en-US" sz="2800" dirty="0" err="1" smtClean="0"/>
              <a:t>ft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500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= Adding groups of the same number</a:t>
            </a:r>
          </a:p>
          <a:p>
            <a:pPr lvl="1"/>
            <a:r>
              <a:rPr lang="en-US" dirty="0" smtClean="0"/>
              <a:t>Example:         5 x 3 = 5 groups of 3</a:t>
            </a:r>
          </a:p>
          <a:p>
            <a:endParaRPr lang="en-US" dirty="0"/>
          </a:p>
          <a:p>
            <a:r>
              <a:rPr lang="en-US" dirty="0" smtClean="0"/>
              <a:t>Multiplying with one negative is similar</a:t>
            </a:r>
          </a:p>
          <a:p>
            <a:pPr lvl="1"/>
            <a:r>
              <a:rPr lang="en-US" dirty="0" smtClean="0"/>
              <a:t>Example:       5 · (-3) = 5 groups of -3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066800" y="3276600"/>
            <a:ext cx="2189018" cy="381000"/>
            <a:chOff x="1219200" y="3657600"/>
            <a:chExt cx="2189018" cy="381000"/>
          </a:xfrm>
        </p:grpSpPr>
        <p:sp>
          <p:nvSpPr>
            <p:cNvPr id="4" name="Oval 3"/>
            <p:cNvSpPr/>
            <p:nvPr/>
          </p:nvSpPr>
          <p:spPr>
            <a:xfrm>
              <a:off x="12192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6764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1336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580409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27218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595255" y="3276600"/>
            <a:ext cx="2189018" cy="381000"/>
            <a:chOff x="3744191" y="3657600"/>
            <a:chExt cx="2189018" cy="381000"/>
          </a:xfrm>
        </p:grpSpPr>
        <p:sp>
          <p:nvSpPr>
            <p:cNvPr id="9" name="Oval 8"/>
            <p:cNvSpPr/>
            <p:nvPr/>
          </p:nvSpPr>
          <p:spPr>
            <a:xfrm>
              <a:off x="3744191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201391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658591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1054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552209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210300" y="3276600"/>
            <a:ext cx="2189018" cy="381000"/>
            <a:chOff x="6400800" y="3657600"/>
            <a:chExt cx="2189018" cy="381000"/>
          </a:xfrm>
        </p:grpSpPr>
        <p:sp>
          <p:nvSpPr>
            <p:cNvPr id="14" name="Oval 13"/>
            <p:cNvSpPr/>
            <p:nvPr/>
          </p:nvSpPr>
          <p:spPr>
            <a:xfrm>
              <a:off x="64008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8580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3152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762009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8208818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084119" y="5029200"/>
            <a:ext cx="2189018" cy="381000"/>
            <a:chOff x="1219200" y="3657600"/>
            <a:chExt cx="2189018" cy="381000"/>
          </a:xfrm>
        </p:grpSpPr>
        <p:sp>
          <p:nvSpPr>
            <p:cNvPr id="23" name="Oval 22"/>
            <p:cNvSpPr/>
            <p:nvPr/>
          </p:nvSpPr>
          <p:spPr>
            <a:xfrm>
              <a:off x="12192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6764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1336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580409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027218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12574" y="5029200"/>
            <a:ext cx="2189018" cy="381000"/>
            <a:chOff x="3744191" y="3657600"/>
            <a:chExt cx="2189018" cy="381000"/>
          </a:xfrm>
        </p:grpSpPr>
        <p:sp>
          <p:nvSpPr>
            <p:cNvPr id="29" name="Oval 28"/>
            <p:cNvSpPr/>
            <p:nvPr/>
          </p:nvSpPr>
          <p:spPr>
            <a:xfrm>
              <a:off x="3744191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201391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658591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1054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552209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227619" y="5029200"/>
            <a:ext cx="2189018" cy="381000"/>
            <a:chOff x="6400800" y="3657600"/>
            <a:chExt cx="2189018" cy="381000"/>
          </a:xfrm>
        </p:grpSpPr>
        <p:sp>
          <p:nvSpPr>
            <p:cNvPr id="35" name="Oval 34"/>
            <p:cNvSpPr/>
            <p:nvPr/>
          </p:nvSpPr>
          <p:spPr>
            <a:xfrm>
              <a:off x="64008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68580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3152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762009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8208818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990600" y="5562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-1   -1    -1   -1    -1   +  -1   -1</a:t>
            </a:r>
            <a:r>
              <a:rPr lang="en-US" sz="2400" dirty="0"/>
              <a:t> </a:t>
            </a:r>
            <a:r>
              <a:rPr lang="en-US" sz="2400" dirty="0" smtClean="0"/>
              <a:t>  -1   -1    -1   +  -1   -1    -1   -1</a:t>
            </a:r>
            <a:r>
              <a:rPr lang="en-US" sz="2400" dirty="0"/>
              <a:t> </a:t>
            </a:r>
            <a:r>
              <a:rPr lang="en-US" sz="2400" dirty="0" smtClean="0"/>
              <a:t>  -1</a:t>
            </a:r>
          </a:p>
        </p:txBody>
      </p:sp>
    </p:spTree>
    <p:extLst>
      <p:ext uri="{BB962C8B-B14F-4D97-AF65-F5344CB8AC3E}">
        <p14:creationId xmlns:p14="http://schemas.microsoft.com/office/powerpoint/2010/main" val="332507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with 2 negatives</a:t>
            </a:r>
          </a:p>
          <a:p>
            <a:r>
              <a:rPr lang="en-US" dirty="0" smtClean="0"/>
              <a:t>-5 x -3 </a:t>
            </a:r>
          </a:p>
          <a:p>
            <a:r>
              <a:rPr lang="en-US" dirty="0" smtClean="0"/>
              <a:t>Easy, its just like multiplying with 2 positives!</a:t>
            </a:r>
          </a:p>
          <a:p>
            <a:r>
              <a:rPr lang="en-US" dirty="0" smtClean="0"/>
              <a:t>**The answer will always be positive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Dividing = Adding groups of the same number</a:t>
            </a:r>
          </a:p>
          <a:p>
            <a:pPr lvl="1"/>
            <a:r>
              <a:rPr lang="en-US" dirty="0" smtClean="0"/>
              <a:t>Example:         15 </a:t>
            </a:r>
            <a:r>
              <a:rPr lang="en-US" dirty="0"/>
              <a:t>÷</a:t>
            </a:r>
            <a:r>
              <a:rPr lang="en-US" dirty="0" smtClean="0"/>
              <a:t> 3 = 15 circles put into 3 groups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Dividing with one negative is similar</a:t>
            </a:r>
          </a:p>
          <a:p>
            <a:pPr lvl="1"/>
            <a:r>
              <a:rPr lang="en-US" dirty="0" smtClean="0"/>
              <a:t>Example:       -15 </a:t>
            </a:r>
            <a:r>
              <a:rPr lang="en-US" dirty="0"/>
              <a:t>÷</a:t>
            </a:r>
            <a:r>
              <a:rPr lang="en-US" dirty="0" smtClean="0"/>
              <a:t> 3 = -15 circles put into groups of 3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066800" y="2743200"/>
            <a:ext cx="2189018" cy="381000"/>
            <a:chOff x="1219200" y="3657600"/>
            <a:chExt cx="2189018" cy="381000"/>
          </a:xfrm>
        </p:grpSpPr>
        <p:sp>
          <p:nvSpPr>
            <p:cNvPr id="4" name="Oval 3"/>
            <p:cNvSpPr/>
            <p:nvPr/>
          </p:nvSpPr>
          <p:spPr>
            <a:xfrm>
              <a:off x="12192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6764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1336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580409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27218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56265" y="2743200"/>
            <a:ext cx="2189018" cy="381000"/>
            <a:chOff x="3744191" y="3657600"/>
            <a:chExt cx="2189018" cy="381000"/>
          </a:xfrm>
        </p:grpSpPr>
        <p:sp>
          <p:nvSpPr>
            <p:cNvPr id="9" name="Oval 8"/>
            <p:cNvSpPr/>
            <p:nvPr/>
          </p:nvSpPr>
          <p:spPr>
            <a:xfrm>
              <a:off x="3744191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201391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658591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1054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552209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614556" y="2743200"/>
            <a:ext cx="2189018" cy="381000"/>
            <a:chOff x="6400800" y="3657600"/>
            <a:chExt cx="2189018" cy="381000"/>
          </a:xfrm>
        </p:grpSpPr>
        <p:sp>
          <p:nvSpPr>
            <p:cNvPr id="14" name="Oval 13"/>
            <p:cNvSpPr/>
            <p:nvPr/>
          </p:nvSpPr>
          <p:spPr>
            <a:xfrm>
              <a:off x="64008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8580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3152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762009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8208818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084119" y="5029200"/>
            <a:ext cx="2189018" cy="381000"/>
            <a:chOff x="1219200" y="3657600"/>
            <a:chExt cx="2189018" cy="381000"/>
          </a:xfrm>
        </p:grpSpPr>
        <p:sp>
          <p:nvSpPr>
            <p:cNvPr id="23" name="Oval 22"/>
            <p:cNvSpPr/>
            <p:nvPr/>
          </p:nvSpPr>
          <p:spPr>
            <a:xfrm>
              <a:off x="12192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6764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1336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580409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027218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66656" y="5029200"/>
            <a:ext cx="2189018" cy="381000"/>
            <a:chOff x="3744191" y="3657600"/>
            <a:chExt cx="2189018" cy="381000"/>
          </a:xfrm>
        </p:grpSpPr>
        <p:sp>
          <p:nvSpPr>
            <p:cNvPr id="29" name="Oval 28"/>
            <p:cNvSpPr/>
            <p:nvPr/>
          </p:nvSpPr>
          <p:spPr>
            <a:xfrm>
              <a:off x="3744191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201391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658591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1054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552209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624947" y="5029200"/>
            <a:ext cx="2189018" cy="381000"/>
            <a:chOff x="6400800" y="3657600"/>
            <a:chExt cx="2189018" cy="381000"/>
          </a:xfrm>
        </p:grpSpPr>
        <p:sp>
          <p:nvSpPr>
            <p:cNvPr id="35" name="Oval 34"/>
            <p:cNvSpPr/>
            <p:nvPr/>
          </p:nvSpPr>
          <p:spPr>
            <a:xfrm>
              <a:off x="64008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68580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315200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762009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8208818" y="36576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990600" y="5562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-1   -1    -1   -1   -1   -1   -1</a:t>
            </a:r>
            <a:r>
              <a:rPr lang="en-US" sz="2400" dirty="0"/>
              <a:t> </a:t>
            </a:r>
            <a:r>
              <a:rPr lang="en-US" sz="2400" dirty="0" smtClean="0"/>
              <a:t>  -1   -1   -1   -1   -1    -1   -1</a:t>
            </a:r>
            <a:r>
              <a:rPr lang="en-US" sz="2400" dirty="0"/>
              <a:t> </a:t>
            </a:r>
            <a:r>
              <a:rPr lang="en-US" sz="2400" dirty="0" smtClean="0"/>
              <a:t>  -1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276600" y="2667000"/>
            <a:ext cx="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562600" y="2646218"/>
            <a:ext cx="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311236" y="4876800"/>
            <a:ext cx="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76456" y="4949536"/>
            <a:ext cx="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3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Dividing with 2 negatives</a:t>
            </a:r>
          </a:p>
          <a:p>
            <a:r>
              <a:rPr lang="en-US" dirty="0" smtClean="0"/>
              <a:t>-15 </a:t>
            </a:r>
            <a:r>
              <a:rPr lang="en-US" dirty="0"/>
              <a:t>÷</a:t>
            </a:r>
            <a:r>
              <a:rPr lang="en-US" dirty="0" smtClean="0"/>
              <a:t> -3 </a:t>
            </a:r>
          </a:p>
          <a:p>
            <a:r>
              <a:rPr lang="en-US" dirty="0" smtClean="0"/>
              <a:t>Easy, its just like dividing with 2 positives!</a:t>
            </a:r>
          </a:p>
          <a:p>
            <a:r>
              <a:rPr lang="en-US" dirty="0" smtClean="0"/>
              <a:t>**The answer will always be positive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Multiplying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i="1" dirty="0" smtClean="0"/>
              <a:t>different signs </a:t>
            </a:r>
            <a:r>
              <a:rPr lang="en-US" dirty="0" smtClean="0"/>
              <a:t>(1 positive and 1 negative)</a:t>
            </a:r>
          </a:p>
          <a:p>
            <a:pPr lvl="1"/>
            <a:r>
              <a:rPr lang="en-US" dirty="0" smtClean="0"/>
              <a:t> </a:t>
            </a:r>
            <a:r>
              <a:rPr lang="en-US" u="sng" dirty="0" smtClean="0"/>
              <a:t>Negative answer</a:t>
            </a:r>
            <a:endParaRPr lang="en-US" u="sng" dirty="0"/>
          </a:p>
          <a:p>
            <a:pPr lvl="1"/>
            <a:r>
              <a:rPr lang="en-US" u="sng" dirty="0" smtClean="0"/>
              <a:t>Example 1</a:t>
            </a:r>
            <a:endParaRPr lang="en-US" u="sng" dirty="0" smtClean="0"/>
          </a:p>
          <a:p>
            <a:r>
              <a:rPr lang="en-US" dirty="0" smtClean="0"/>
              <a:t>With the </a:t>
            </a:r>
            <a:r>
              <a:rPr lang="en-US" i="1" dirty="0" smtClean="0"/>
              <a:t>same sign </a:t>
            </a:r>
            <a:r>
              <a:rPr lang="en-US" dirty="0" smtClean="0"/>
              <a:t>(2 positives or 2 negatives)</a:t>
            </a:r>
          </a:p>
          <a:p>
            <a:pPr lvl="1" algn="just"/>
            <a:r>
              <a:rPr lang="en-US" u="sng" dirty="0" smtClean="0"/>
              <a:t>Positive answer</a:t>
            </a:r>
          </a:p>
          <a:p>
            <a:pPr lvl="1" algn="just"/>
            <a:r>
              <a:rPr lang="en-US" u="sng" dirty="0" smtClean="0"/>
              <a:t>Example 2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1379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469</Words>
  <Application>Microsoft Office PowerPoint</Application>
  <PresentationFormat>On-screen Show (4:3)</PresentationFormat>
  <Paragraphs>86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Multiplying and Dividing Integers</vt:lpstr>
      <vt:lpstr>PowerPoint Presentation</vt:lpstr>
      <vt:lpstr>4 Question Review</vt:lpstr>
      <vt:lpstr>Homework Review</vt:lpstr>
      <vt:lpstr>Multiplying Integers</vt:lpstr>
      <vt:lpstr>Multiplying Integers</vt:lpstr>
      <vt:lpstr>Dividing Integers</vt:lpstr>
      <vt:lpstr>Dividing Integers</vt:lpstr>
      <vt:lpstr>Rules for Multiplying Integers</vt:lpstr>
      <vt:lpstr>Rules for Dividing Integers</vt:lpstr>
      <vt:lpstr>Practice</vt:lpstr>
      <vt:lpstr>Mixed Review</vt:lpstr>
      <vt:lpstr>Word Problems</vt:lpstr>
      <vt:lpstr>Exit Ticket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and Dividing Integers</dc:title>
  <dc:creator>Lindsey Linton</dc:creator>
  <cp:lastModifiedBy>Lindsey Linton</cp:lastModifiedBy>
  <cp:revision>24</cp:revision>
  <dcterms:created xsi:type="dcterms:W3CDTF">2014-08-02T23:36:33Z</dcterms:created>
  <dcterms:modified xsi:type="dcterms:W3CDTF">2014-08-05T18:29:16Z</dcterms:modified>
</cp:coreProperties>
</file>