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71" r:id="rId13"/>
    <p:sldId id="268" r:id="rId14"/>
    <p:sldId id="270" r:id="rId15"/>
    <p:sldId id="274" r:id="rId16"/>
    <p:sldId id="275" r:id="rId17"/>
    <p:sldId id="267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F2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77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0C53-3FD5-4644-9127-D796897451D9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593F-CACE-4DB7-A056-3B501969F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61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0C53-3FD5-4644-9127-D796897451D9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593F-CACE-4DB7-A056-3B501969F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69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0C53-3FD5-4644-9127-D796897451D9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593F-CACE-4DB7-A056-3B501969F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0C53-3FD5-4644-9127-D796897451D9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593F-CACE-4DB7-A056-3B501969F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8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0C53-3FD5-4644-9127-D796897451D9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593F-CACE-4DB7-A056-3B501969F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0C53-3FD5-4644-9127-D796897451D9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593F-CACE-4DB7-A056-3B501969F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973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0C53-3FD5-4644-9127-D796897451D9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593F-CACE-4DB7-A056-3B501969F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63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0C53-3FD5-4644-9127-D796897451D9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593F-CACE-4DB7-A056-3B501969F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94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0C53-3FD5-4644-9127-D796897451D9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593F-CACE-4DB7-A056-3B501969F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50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0C53-3FD5-4644-9127-D796897451D9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593F-CACE-4DB7-A056-3B501969F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07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0C53-3FD5-4644-9127-D796897451D9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593F-CACE-4DB7-A056-3B501969F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15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82F29F"/>
            </a:gs>
            <a:gs pos="0">
              <a:schemeClr val="bg2">
                <a:tint val="80000"/>
                <a:satMod val="300000"/>
              </a:schemeClr>
            </a:gs>
            <a:gs pos="100000">
              <a:srgbClr val="00B05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C0C53-3FD5-4644-9127-D796897451D9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6593F-CACE-4DB7-A056-3B501969F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05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Multiplying and Dividing Fractions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Linton</a:t>
            </a:r>
          </a:p>
          <a:p>
            <a:r>
              <a:rPr lang="en-US" dirty="0" smtClean="0"/>
              <a:t>8/18/14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86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 Negatives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When dividing negative fractions, use the same exact rules as dividing integers</a:t>
                </a:r>
              </a:p>
              <a:p>
                <a:r>
                  <a:rPr lang="en-US" dirty="0" smtClean="0"/>
                  <a:t>What do you notice about these equations?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3600" i="1">
                        <a:solidFill>
                          <a:srgbClr val="FF0000"/>
                        </a:solidFill>
                        <a:latin typeface="Cambria Math"/>
                      </a:rPr>
                      <m:t>÷</m:t>
                    </m:r>
                  </m:oMath>
                </a14:m>
                <a:r>
                  <a:rPr lang="en-US" sz="360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−27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24</m:t>
                        </m:r>
                      </m:den>
                    </m:f>
                  </m:oMath>
                </a14:m>
                <a:r>
                  <a:rPr lang="en-US" sz="3600" dirty="0" smtClean="0"/>
                  <a:t>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3600" i="1">
                        <a:solidFill>
                          <a:srgbClr val="00B050"/>
                        </a:solidFill>
                        <a:latin typeface="Cambria Math"/>
                      </a:rPr>
                      <m:t>÷</m:t>
                    </m:r>
                  </m:oMath>
                </a14:m>
                <a:r>
                  <a:rPr lang="en-US" sz="3600" dirty="0" smtClean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−9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rgbClr val="00B05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−27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24</m:t>
                        </m:r>
                      </m:den>
                    </m:f>
                  </m:oMath>
                </a14:m>
                <a:r>
                  <a:rPr lang="en-US" sz="3600" dirty="0" smtClean="0"/>
                  <a:t>	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en-US" sz="3600" dirty="0" smtClean="0">
                    <a:solidFill>
                      <a:schemeClr val="tx2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3600" i="1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</a:rPr>
                      <m:t>÷</m:t>
                    </m:r>
                  </m:oMath>
                </a14:m>
                <a:r>
                  <a:rPr lang="en-US" sz="3600" dirty="0" smtClean="0">
                    <a:solidFill>
                      <a:schemeClr val="tx2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chemeClr val="tx2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−27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24</m:t>
                        </m:r>
                      </m:den>
                    </m:f>
                  </m:oMath>
                </a14:m>
                <a:endParaRPr lang="en-US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en-US" sz="1400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r>
                  <a:rPr lang="en-US" sz="2800" dirty="0" smtClean="0"/>
                  <a:t>Regardless of where the negative sign is, when dividing </a:t>
                </a:r>
                <a:r>
                  <a:rPr lang="en-US" sz="2800" u="sng" dirty="0" smtClean="0"/>
                  <a:t>a negative and positive fraction</a:t>
                </a:r>
                <a:r>
                  <a:rPr lang="en-US" sz="2800" dirty="0" smtClean="0"/>
                  <a:t>, the answer is always </a:t>
                </a:r>
                <a:r>
                  <a:rPr lang="en-US" sz="2800" u="sng" dirty="0" smtClean="0"/>
                  <a:t>negative</a:t>
                </a:r>
                <a:endParaRPr lang="en-US" sz="2800" u="sng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174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 Negatives Cont.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What do you notice about these equations?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÷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27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/>
                  <a:t>	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i="1" smtClean="0">
                        <a:solidFill>
                          <a:srgbClr val="00B050"/>
                        </a:solidFill>
                        <a:latin typeface="Cambria Math"/>
                      </a:rPr>
                      <m:t>÷</m:t>
                    </m:r>
                    <m:f>
                      <m:f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−9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00B05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27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	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>
                    <a:solidFill>
                      <a:schemeClr val="tx2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</a:rPr>
                      <m:t>÷</m:t>
                    </m:r>
                    <m:f>
                      <m:fPr>
                        <m:ctrlPr>
                          <a:rPr lang="en-US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−9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2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r>
                  <a:rPr lang="en-US" dirty="0" smtClean="0"/>
                  <a:t>When dividing </a:t>
                </a:r>
                <a:r>
                  <a:rPr lang="en-US" u="sng" dirty="0" smtClean="0"/>
                  <a:t>two negative fractions</a:t>
                </a:r>
                <a:r>
                  <a:rPr lang="en-US" dirty="0" smtClean="0"/>
                  <a:t>, the answer will always be </a:t>
                </a:r>
                <a:r>
                  <a:rPr lang="en-US" u="sng" dirty="0" smtClean="0"/>
                  <a:t>positive</a:t>
                </a:r>
                <a:r>
                  <a:rPr lang="en-US" dirty="0" smtClean="0"/>
                  <a:t>.</a:t>
                </a:r>
                <a:endParaRPr lang="en-US" u="sng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327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multiplying and dividing with fractions containing mixed numbers, </a:t>
            </a:r>
            <a:r>
              <a:rPr lang="en-US" i="1" dirty="0" smtClean="0"/>
              <a:t>first change the mixed number into an improper fraction</a:t>
            </a:r>
            <a:endParaRPr lang="en-US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295400" y="3200400"/>
                <a:ext cx="2079224" cy="9666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solidFill>
                      <a:srgbClr val="FF0000"/>
                    </a:solidFill>
                  </a:rPr>
                  <a:t>-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solidFill>
                          <a:srgbClr val="FF0000"/>
                        </a:solidFill>
                        <a:latin typeface="Cambria Math"/>
                      </a:rPr>
                      <m:t>2</m:t>
                    </m:r>
                    <m:f>
                      <m:fPr>
                        <m:ctrlPr>
                          <a:rPr lang="en-US" sz="4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 ∙−</m:t>
                    </m:r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200400"/>
                <a:ext cx="2079224" cy="966675"/>
              </a:xfrm>
              <a:prstGeom prst="rect">
                <a:avLst/>
              </a:prstGeom>
              <a:blipFill rotWithShape="1">
                <a:blip r:embed="rId2"/>
                <a:stretch>
                  <a:fillRect l="-10557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281545" y="4328579"/>
                <a:ext cx="2844625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32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3200" b="0" i="1" smtClean="0">
                          <a:latin typeface="Cambria Math"/>
                        </a:rPr>
                        <m:t> ∙−</m:t>
                      </m:r>
                      <m:f>
                        <m:f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21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1545" y="4328579"/>
                <a:ext cx="2844625" cy="101752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1281544" y="4099979"/>
            <a:ext cx="318655" cy="457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18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 the 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4525963"/>
          </a:xfrm>
        </p:spPr>
        <p:txBody>
          <a:bodyPr>
            <a:normAutofit/>
          </a:bodyPr>
          <a:lstStyle/>
          <a:p>
            <a:r>
              <a:rPr lang="en-US" sz="3100" dirty="0" smtClean="0"/>
              <a:t>Which of the following answers will be negative?</a:t>
            </a:r>
            <a:endParaRPr lang="en-US" sz="3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19200" y="1828800"/>
                <a:ext cx="2743200" cy="47498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0" dirty="0" smtClean="0"/>
                  <a:t>1.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/>
                      </a:rPr>
                      <m:t>  </m:t>
                    </m:r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 ∙</m:t>
                    </m:r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sz="4000" b="0" dirty="0" smtClean="0"/>
              </a:p>
              <a:p>
                <a:endParaRPr lang="en-US" sz="2400" b="0" dirty="0" smtClean="0"/>
              </a:p>
              <a:p>
                <a:r>
                  <a:rPr lang="en-US" sz="4000" dirty="0" smtClean="0"/>
                  <a:t>2. 1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÷−</m:t>
                    </m:r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sz="4000" b="0" dirty="0" smtClean="0"/>
              </a:p>
              <a:p>
                <a:endParaRPr lang="en-US" sz="2400" dirty="0" smtClean="0"/>
              </a:p>
              <a:p>
                <a:r>
                  <a:rPr lang="en-US" sz="4000" dirty="0" smtClean="0"/>
                  <a:t>3.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 ∙</m:t>
                    </m:r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sz="4000" dirty="0" smtClean="0"/>
              </a:p>
              <a:p>
                <a:endParaRPr lang="en-US" sz="2400" dirty="0" smtClean="0"/>
              </a:p>
              <a:p>
                <a:r>
                  <a:rPr lang="en-US" sz="4000" dirty="0" smtClean="0"/>
                  <a:t>4. 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÷</m:t>
                    </m:r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−7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828800"/>
                <a:ext cx="2743200" cy="4749890"/>
              </a:xfrm>
              <a:prstGeom prst="rect">
                <a:avLst/>
              </a:prstGeom>
              <a:blipFill rotWithShape="1">
                <a:blip r:embed="rId2"/>
                <a:stretch>
                  <a:fillRect l="-7778" b="-1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27418" y="1828800"/>
                <a:ext cx="2916382" cy="47048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5. 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−4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 ∙</m:t>
                    </m:r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−4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sz="4000" b="0" dirty="0" smtClean="0"/>
              </a:p>
              <a:p>
                <a:endParaRPr lang="en-US" sz="2400" b="0" dirty="0" smtClean="0"/>
              </a:p>
              <a:p>
                <a:r>
                  <a:rPr lang="en-US" sz="4000" dirty="0"/>
                  <a:t>6</a:t>
                </a:r>
                <a:r>
                  <a:rPr lang="en-US" sz="4000" dirty="0" smtClean="0"/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÷</m:t>
                    </m:r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−9</m:t>
                        </m:r>
                      </m:den>
                    </m:f>
                  </m:oMath>
                </a14:m>
                <a:endParaRPr lang="en-US" sz="4000" b="0" dirty="0" smtClean="0"/>
              </a:p>
              <a:p>
                <a:endParaRPr lang="en-US" sz="2400" dirty="0" smtClean="0"/>
              </a:p>
              <a:p>
                <a:r>
                  <a:rPr lang="en-US" sz="4000" dirty="0"/>
                  <a:t>7</a:t>
                </a:r>
                <a:r>
                  <a:rPr lang="en-US" sz="4000" dirty="0" smtClean="0"/>
                  <a:t>.  -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/>
                      </a:rPr>
                      <m:t>7</m:t>
                    </m:r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 ∙−</m:t>
                    </m:r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sz="4000" dirty="0" smtClean="0"/>
              </a:p>
              <a:p>
                <a:endParaRPr lang="en-US" sz="2400" dirty="0" smtClean="0"/>
              </a:p>
              <a:p>
                <a:r>
                  <a:rPr lang="en-US" sz="4000" dirty="0"/>
                  <a:t>8</a:t>
                </a:r>
                <a:r>
                  <a:rPr lang="en-US" sz="4000" dirty="0" smtClean="0"/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−4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÷</m:t>
                    </m:r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7418" y="1828800"/>
                <a:ext cx="2916382" cy="4704878"/>
              </a:xfrm>
              <a:prstGeom prst="rect">
                <a:avLst/>
              </a:prstGeom>
              <a:blipFill rotWithShape="1">
                <a:blip r:embed="rId3"/>
                <a:stretch>
                  <a:fillRect l="-7307" b="-1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429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Quick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Solve the equations. CHECK YOUR SIGNS!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66800" y="1801091"/>
                <a:ext cx="2743200" cy="47498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0" dirty="0" smtClean="0"/>
                  <a:t>1.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/>
                      </a:rPr>
                      <m:t>  </m:t>
                    </m:r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−7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 ∙</m:t>
                    </m:r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sz="4000" b="0" dirty="0" smtClean="0"/>
              </a:p>
              <a:p>
                <a:endParaRPr lang="en-US" sz="2400" b="0" dirty="0" smtClean="0"/>
              </a:p>
              <a:p>
                <a:r>
                  <a:rPr lang="en-US" sz="4000" dirty="0" smtClean="0"/>
                  <a:t>2.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÷−4</m:t>
                    </m:r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sz="4000" b="0" dirty="0" smtClean="0"/>
              </a:p>
              <a:p>
                <a:endParaRPr lang="en-US" sz="2400" dirty="0" smtClean="0"/>
              </a:p>
              <a:p>
                <a:r>
                  <a:rPr lang="en-US" sz="4000" dirty="0" smtClean="0"/>
                  <a:t>3.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 ∙11</m:t>
                    </m:r>
                  </m:oMath>
                </a14:m>
                <a:endParaRPr lang="en-US" sz="4000" dirty="0" smtClean="0"/>
              </a:p>
              <a:p>
                <a:endParaRPr lang="en-US" sz="2400" dirty="0" smtClean="0"/>
              </a:p>
              <a:p>
                <a:r>
                  <a:rPr lang="en-US" sz="4000" dirty="0" smtClean="0"/>
                  <a:t>4. 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÷</m:t>
                    </m:r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−9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801091"/>
                <a:ext cx="2743200" cy="4749890"/>
              </a:xfrm>
              <a:prstGeom prst="rect">
                <a:avLst/>
              </a:prstGeom>
              <a:blipFill rotWithShape="1">
                <a:blip r:embed="rId2"/>
                <a:stretch>
                  <a:fillRect l="-7778" b="-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442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Word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 smtClean="0"/>
              <a:t>Ariel’s </a:t>
            </a:r>
            <a:r>
              <a:rPr lang="en-US" dirty="0"/>
              <a:t>English </a:t>
            </a:r>
            <a:r>
              <a:rPr lang="en-US" dirty="0" err="1" smtClean="0"/>
              <a:t>hw</a:t>
            </a:r>
            <a:r>
              <a:rPr lang="en-US" dirty="0" smtClean="0"/>
              <a:t> </a:t>
            </a:r>
            <a:r>
              <a:rPr lang="en-US" dirty="0"/>
              <a:t>is to read 24 pages. She reads </a:t>
            </a:r>
            <a:r>
              <a:rPr lang="en-US" dirty="0" smtClean="0"/>
              <a:t>1/8 of </a:t>
            </a:r>
            <a:r>
              <a:rPr lang="en-US" dirty="0"/>
              <a:t>the assignment on the </a:t>
            </a:r>
            <a:r>
              <a:rPr lang="en-US" dirty="0" smtClean="0"/>
              <a:t>bus. </a:t>
            </a:r>
            <a:r>
              <a:rPr lang="en-US" dirty="0"/>
              <a:t>How many pages </a:t>
            </a:r>
            <a:r>
              <a:rPr lang="en-US" dirty="0" smtClean="0"/>
              <a:t>did </a:t>
            </a:r>
            <a:r>
              <a:rPr lang="en-US" dirty="0"/>
              <a:t>she </a:t>
            </a:r>
            <a:r>
              <a:rPr lang="en-US" dirty="0" smtClean="0"/>
              <a:t>read?</a:t>
            </a:r>
          </a:p>
          <a:p>
            <a:endParaRPr lang="en-US" b="1" u="sng" dirty="0"/>
          </a:p>
          <a:p>
            <a:endParaRPr lang="en-US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02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Word Problem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Joey has 12 ½ yards of material. A cape for a play takes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/>
                      </a:rPr>
                      <m:t>3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/>
                  <a:t> yards. How many capes can Joey make with the material?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523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When </a:t>
            </a:r>
            <a:r>
              <a:rPr lang="en-US" i="1" dirty="0" smtClean="0"/>
              <a:t>adding and subtracting fractions</a:t>
            </a:r>
            <a:r>
              <a:rPr lang="en-US" dirty="0" smtClean="0"/>
              <a:t>, you must find the ________________ first</a:t>
            </a:r>
          </a:p>
          <a:p>
            <a:pPr lvl="1"/>
            <a:r>
              <a:rPr lang="en-US" dirty="0" smtClean="0"/>
              <a:t>For </a:t>
            </a:r>
            <a:r>
              <a:rPr lang="en-US" u="sng" dirty="0" smtClean="0"/>
              <a:t>adding</a:t>
            </a:r>
            <a:r>
              <a:rPr lang="en-US" dirty="0" smtClean="0"/>
              <a:t> negative fractions</a:t>
            </a:r>
          </a:p>
          <a:p>
            <a:pPr lvl="2"/>
            <a:r>
              <a:rPr lang="en-US" dirty="0" smtClean="0"/>
              <a:t>When the signs are the same: ______ and keep the sign</a:t>
            </a:r>
          </a:p>
          <a:p>
            <a:pPr lvl="2"/>
            <a:r>
              <a:rPr lang="en-US" dirty="0" smtClean="0"/>
              <a:t>When the signs are different: _________ and keep the sign of the ___________ number</a:t>
            </a:r>
          </a:p>
          <a:p>
            <a:pPr lvl="1"/>
            <a:r>
              <a:rPr lang="en-US" dirty="0" smtClean="0"/>
              <a:t>For </a:t>
            </a:r>
            <a:r>
              <a:rPr lang="en-US" u="sng" dirty="0" smtClean="0"/>
              <a:t>subtracting</a:t>
            </a:r>
            <a:r>
              <a:rPr lang="en-US" dirty="0" smtClean="0"/>
              <a:t> negative fractions:</a:t>
            </a:r>
          </a:p>
          <a:p>
            <a:pPr lvl="2"/>
            <a:r>
              <a:rPr lang="en-US" dirty="0" smtClean="0"/>
              <a:t>The first fraction </a:t>
            </a:r>
            <a:r>
              <a:rPr lang="en-US" u="sng" dirty="0" smtClean="0"/>
              <a:t>_____________</a:t>
            </a:r>
          </a:p>
          <a:p>
            <a:pPr lvl="2"/>
            <a:r>
              <a:rPr lang="en-US" dirty="0" smtClean="0"/>
              <a:t>Change the minus to _________</a:t>
            </a:r>
          </a:p>
          <a:p>
            <a:pPr lvl="2"/>
            <a:r>
              <a:rPr lang="en-US" dirty="0" smtClean="0"/>
              <a:t>Change the sign of the second fraction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91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u="sng" dirty="0" smtClean="0"/>
              <a:t>multiplying</a:t>
            </a:r>
            <a:r>
              <a:rPr lang="en-US" dirty="0" smtClean="0"/>
              <a:t> fractions: </a:t>
            </a:r>
          </a:p>
          <a:p>
            <a:pPr lvl="1"/>
            <a:r>
              <a:rPr lang="en-US" dirty="0" smtClean="0"/>
              <a:t>Multiply the __________ together to get the new numerator</a:t>
            </a:r>
          </a:p>
          <a:p>
            <a:pPr lvl="1"/>
            <a:r>
              <a:rPr lang="en-US" dirty="0" smtClean="0"/>
              <a:t>Multiply the __________ together to get the new denominator</a:t>
            </a:r>
          </a:p>
          <a:p>
            <a:r>
              <a:rPr lang="en-US" dirty="0" smtClean="0"/>
              <a:t>When </a:t>
            </a:r>
            <a:r>
              <a:rPr lang="en-US" u="sng" dirty="0" smtClean="0"/>
              <a:t>dividing</a:t>
            </a:r>
            <a:r>
              <a:rPr lang="en-US" dirty="0" smtClean="0"/>
              <a:t> fractions: </a:t>
            </a:r>
          </a:p>
          <a:p>
            <a:pPr lvl="1"/>
            <a:r>
              <a:rPr lang="en-US" dirty="0" smtClean="0"/>
              <a:t>_______ the second fraction</a:t>
            </a:r>
          </a:p>
          <a:p>
            <a:pPr lvl="1"/>
            <a:r>
              <a:rPr lang="en-US" dirty="0" smtClean="0"/>
              <a:t>Multiply the two fractions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65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 and divide negative and positive fractions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04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i="1" dirty="0" smtClean="0">
                    <a:latin typeface="Cambria Math"/>
                  </a:rPr>
                  <a:t>What you know: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box>
                      <m:boxPr>
                        <m:ctrlPr>
                          <a:rPr lang="en-US" sz="6600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66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66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6600" b="0" i="1" smtClean="0">
                                <a:latin typeface="Cambria Math"/>
                              </a:rPr>
                              <m:t>7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sz="6600" dirty="0" smtClean="0"/>
                  <a:t> ·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6600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66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66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66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6600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66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6600" b="0" i="1" smtClean="0">
                                <a:latin typeface="Cambria Math"/>
                              </a:rPr>
                              <m:t>15</m:t>
                            </m:r>
                          </m:num>
                          <m:den>
                            <m:r>
                              <a:rPr lang="en-US" sz="6600" b="0" i="1" smtClean="0">
                                <a:latin typeface="Cambria Math"/>
                              </a:rPr>
                              <m:t>14</m:t>
                            </m:r>
                          </m:den>
                        </m:f>
                      </m:e>
                    </m:box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What you want to find out:</a:t>
                </a:r>
              </a:p>
              <a:p>
                <a:r>
                  <a:rPr lang="en-US" dirty="0" smtClean="0"/>
                  <a:t>What do you notice about the equation? How did we get the new numerator and denominator?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2830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799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Multiplying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5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7</m:t>
                        </m:r>
                      </m:den>
                    </m:f>
                    <m:f>
                      <m:fPr>
                        <m:ctrlPr>
                          <a:rPr lang="en-US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i="1" smtClean="0">
                            <a:latin typeface="Cambria Math"/>
                          </a:rPr>
                          <m:t>·</m:t>
                        </m:r>
                        <m:r>
                          <a:rPr lang="en-US" sz="5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5400" b="0" i="1" smtClean="0">
                            <a:latin typeface="Cambria Math"/>
                          </a:rPr>
                          <m:t>·</m:t>
                        </m:r>
                        <m:r>
                          <a:rPr lang="en-US" sz="5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 smtClean="0"/>
                  <a:t> </a:t>
                </a:r>
                <a:r>
                  <a:rPr lang="en-US" sz="44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en-US" sz="5400" b="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14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sz="1100" dirty="0" smtClean="0"/>
              </a:p>
              <a:p>
                <a:pPr marL="514350" indent="-514350">
                  <a:buAutoNum type="arabicParenR"/>
                </a:pPr>
                <a:r>
                  <a:rPr lang="en-US" dirty="0" smtClean="0"/>
                  <a:t>Multiply the numerators together. The answer is the new numerator.</a:t>
                </a:r>
              </a:p>
              <a:p>
                <a:pPr marL="514350" indent="-514350">
                  <a:buFont typeface="Arial" panose="020B0604020202020204" pitchFamily="34" charset="0"/>
                  <a:buAutoNum type="arabicParenR"/>
                </a:pPr>
                <a:r>
                  <a:rPr lang="en-US" dirty="0" smtClean="0"/>
                  <a:t>Multiply the denominators together. The answer is the new denominator.</a:t>
                </a:r>
              </a:p>
              <a:p>
                <a:pPr marL="514350" indent="-514350">
                  <a:buAutoNum type="arabicParenR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209800" y="5334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It’s that simple!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6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i="1" dirty="0" smtClean="0">
                    <a:latin typeface="Cambria Math"/>
                  </a:rPr>
                  <a:t>What you know: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box>
                      <m:boxPr>
                        <m:ctrlPr>
                          <a:rPr lang="en-US" sz="6600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66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66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6600" b="0" i="1" smtClean="0">
                                <a:latin typeface="Cambria Math"/>
                              </a:rPr>
                              <m:t>7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sz="6600" dirty="0" smtClean="0"/>
                  <a:t> ÷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6600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66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66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66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6600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66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6600" b="0" i="1" smtClean="0">
                                <a:latin typeface="Cambria Math"/>
                              </a:rPr>
                              <m:t>6</m:t>
                            </m:r>
                          </m:num>
                          <m:den>
                            <m:r>
                              <a:rPr lang="en-US" sz="6600" b="0" i="1" smtClean="0">
                                <a:latin typeface="Cambria Math"/>
                              </a:rPr>
                              <m:t>35</m:t>
                            </m:r>
                          </m:den>
                        </m:f>
                      </m:e>
                    </m:box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What you want to find out:</a:t>
                </a:r>
              </a:p>
              <a:p>
                <a:r>
                  <a:rPr lang="en-US" dirty="0" smtClean="0"/>
                  <a:t>What do you notice about the equation? How did we get the new numerator and denominator?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2830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893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Dividing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5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sz="5400" i="1" smtClean="0">
                        <a:solidFill>
                          <a:schemeClr val="tx1"/>
                        </a:solidFill>
                        <a:latin typeface="Cambria Math"/>
                      </a:rPr>
                      <m:t>÷</m:t>
                    </m:r>
                    <m:f>
                      <m:fPr>
                        <m:ctrlPr>
                          <a:rPr lang="en-US" sz="5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5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sz="44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5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sz="5400" i="1" smtClean="0">
                        <a:solidFill>
                          <a:schemeClr val="tx1"/>
                        </a:solidFill>
                        <a:latin typeface="Cambria Math"/>
                      </a:rPr>
                      <m:t>·</m:t>
                    </m:r>
                    <m:f>
                      <m:fPr>
                        <m:ctrlPr>
                          <a:rPr lang="en-US" sz="5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5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54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540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5400" b="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35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sz="1100" dirty="0" smtClean="0"/>
              </a:p>
              <a:p>
                <a:pPr marL="514350" indent="-514350">
                  <a:buAutoNum type="arabicParenR"/>
                </a:pPr>
                <a:r>
                  <a:rPr lang="en-US" dirty="0" smtClean="0"/>
                  <a:t>Flip the second fraction (find it’s reciprocal)</a:t>
                </a:r>
              </a:p>
              <a:p>
                <a:pPr marL="514350" indent="-514350">
                  <a:buFont typeface="Arial" panose="020B0604020202020204" pitchFamily="34" charset="0"/>
                  <a:buAutoNum type="arabicParenR"/>
                </a:pPr>
                <a:r>
                  <a:rPr lang="en-US" dirty="0" smtClean="0"/>
                  <a:t>Now multiply!</a:t>
                </a:r>
              </a:p>
              <a:p>
                <a:pPr marL="514350" indent="-514350">
                  <a:buAutoNum type="arabicParenR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223655" y="43434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It’s that simple!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7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 the 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Match the equations to their correct answer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19200" y="1828800"/>
                <a:ext cx="2743200" cy="47498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0" dirty="0" smtClean="0"/>
                  <a:t>1.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/>
                      </a:rPr>
                      <m:t>  </m:t>
                    </m:r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 ∙</m:t>
                    </m:r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sz="4000" b="0" dirty="0" smtClean="0"/>
              </a:p>
              <a:p>
                <a:endParaRPr lang="en-US" sz="2400" b="0" dirty="0" smtClean="0"/>
              </a:p>
              <a:p>
                <a:r>
                  <a:rPr lang="en-US" sz="4000" dirty="0" smtClean="0"/>
                  <a:t>2.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÷</m:t>
                    </m:r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sz="4000" b="0" dirty="0" smtClean="0"/>
              </a:p>
              <a:p>
                <a:endParaRPr lang="en-US" sz="2400" dirty="0" smtClean="0"/>
              </a:p>
              <a:p>
                <a:r>
                  <a:rPr lang="en-US" sz="4000" dirty="0" smtClean="0"/>
                  <a:t>3.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 ∙</m:t>
                    </m:r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sz="4000" dirty="0" smtClean="0"/>
              </a:p>
              <a:p>
                <a:endParaRPr lang="en-US" sz="2400" dirty="0" smtClean="0"/>
              </a:p>
              <a:p>
                <a:r>
                  <a:rPr lang="en-US" sz="4000" dirty="0" smtClean="0"/>
                  <a:t>4.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÷</m:t>
                    </m:r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828800"/>
                <a:ext cx="2743200" cy="4749890"/>
              </a:xfrm>
              <a:prstGeom prst="rect">
                <a:avLst/>
              </a:prstGeom>
              <a:blipFill rotWithShape="1">
                <a:blip r:embed="rId2"/>
                <a:stretch>
                  <a:fillRect l="-7778" b="-1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27418" y="1828800"/>
                <a:ext cx="2743200" cy="47498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A</a:t>
                </a:r>
                <a:r>
                  <a:rPr lang="en-US" sz="4000" b="0" dirty="0" smtClean="0"/>
                  <a:t>.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/>
                      </a:rPr>
                      <m:t>  </m:t>
                    </m:r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18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28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4000" b="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14</m:t>
                        </m:r>
                      </m:den>
                    </m:f>
                  </m:oMath>
                </a14:m>
                <a:endParaRPr lang="en-US" sz="4000" b="0" dirty="0" smtClean="0"/>
              </a:p>
              <a:p>
                <a:endParaRPr lang="en-US" sz="2400" b="0" dirty="0" smtClean="0"/>
              </a:p>
              <a:p>
                <a:r>
                  <a:rPr lang="en-US" sz="4000" dirty="0"/>
                  <a:t>B</a:t>
                </a:r>
                <a:r>
                  <a:rPr lang="en-US" sz="4000" dirty="0" smtClean="0"/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36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4000" b="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4000" b="0" dirty="0" smtClean="0"/>
              </a:p>
              <a:p>
                <a:endParaRPr lang="en-US" sz="2400" dirty="0" smtClean="0"/>
              </a:p>
              <a:p>
                <a:r>
                  <a:rPr lang="en-US" sz="4000" dirty="0"/>
                  <a:t>C</a:t>
                </a:r>
                <a:r>
                  <a:rPr lang="en-US" sz="4000" dirty="0" smtClean="0"/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48</m:t>
                        </m:r>
                      </m:den>
                    </m:f>
                  </m:oMath>
                </a14:m>
                <a:r>
                  <a:rPr lang="en-US" sz="4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endParaRPr lang="en-US" sz="4000" dirty="0" smtClean="0"/>
              </a:p>
              <a:p>
                <a:endParaRPr lang="en-US" sz="2400" dirty="0" smtClean="0"/>
              </a:p>
              <a:p>
                <a:r>
                  <a:rPr lang="en-US" sz="4000" dirty="0"/>
                  <a:t>D</a:t>
                </a:r>
                <a:r>
                  <a:rPr lang="en-US" sz="4000" dirty="0" smtClean="0"/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27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7418" y="1828800"/>
                <a:ext cx="2743200" cy="4749890"/>
              </a:xfrm>
              <a:prstGeom prst="rect">
                <a:avLst/>
              </a:prstGeom>
              <a:blipFill rotWithShape="1">
                <a:blip r:embed="rId3"/>
                <a:stretch>
                  <a:fillRect l="-7778" b="-1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552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Negatives!!!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When multiplying negative fractions, use the same exact rules as multiplying integers</a:t>
                </a:r>
              </a:p>
              <a:p>
                <a:r>
                  <a:rPr lang="en-US" dirty="0" smtClean="0"/>
                  <a:t>What do you notice about these equations?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∙</m:t>
                    </m:r>
                  </m:oMath>
                </a14:m>
                <a:r>
                  <a:rPr lang="en-US" sz="360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−12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54</m:t>
                        </m:r>
                      </m:den>
                    </m:f>
                  </m:oMath>
                </a14:m>
                <a:r>
                  <a:rPr lang="en-US" sz="3600" dirty="0" smtClean="0"/>
                  <a:t>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3600" b="0" i="1" smtClean="0">
                        <a:solidFill>
                          <a:srgbClr val="00B050"/>
                        </a:solidFill>
                        <a:latin typeface="Cambria Math"/>
                      </a:rPr>
                      <m:t>∙</m:t>
                    </m:r>
                  </m:oMath>
                </a14:m>
                <a:r>
                  <a:rPr lang="en-US" sz="3600" dirty="0" smtClean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−9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rgbClr val="00B05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−12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54</m:t>
                        </m:r>
                      </m:den>
                    </m:f>
                  </m:oMath>
                </a14:m>
                <a:r>
                  <a:rPr lang="en-US" sz="3600" dirty="0" smtClean="0"/>
                  <a:t>	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en-US" sz="3600" dirty="0" smtClean="0">
                    <a:solidFill>
                      <a:schemeClr val="tx2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3600" b="0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</a:rPr>
                      <m:t>∙</m:t>
                    </m:r>
                  </m:oMath>
                </a14:m>
                <a:r>
                  <a:rPr lang="en-US" sz="3600" dirty="0" smtClean="0">
                    <a:solidFill>
                      <a:schemeClr val="tx2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chemeClr val="tx2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−12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54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sz="1400" dirty="0" smtClean="0"/>
              </a:p>
              <a:p>
                <a:r>
                  <a:rPr lang="en-US" sz="2800" dirty="0" smtClean="0"/>
                  <a:t>Regardless of where the negative sign is, when multiplying </a:t>
                </a:r>
                <a:r>
                  <a:rPr lang="en-US" sz="2800" u="sng" dirty="0" smtClean="0"/>
                  <a:t>a negative and positive fraction</a:t>
                </a:r>
                <a:r>
                  <a:rPr lang="en-US" sz="2800" dirty="0" smtClean="0"/>
                  <a:t>, the answer is always </a:t>
                </a:r>
                <a:r>
                  <a:rPr lang="en-US" sz="2800" u="sng" dirty="0" smtClean="0"/>
                  <a:t>negative</a:t>
                </a:r>
                <a:endParaRPr lang="en-US" sz="2800" u="sng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649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 Negatives Cont.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What do you notice about these equations?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∙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54</m:t>
                        </m:r>
                      </m:den>
                    </m:f>
                  </m:oMath>
                </a14:m>
                <a:r>
                  <a:rPr lang="en-US" dirty="0" smtClean="0"/>
                  <a:t> 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∙</m:t>
                    </m:r>
                  </m:oMath>
                </a14:m>
                <a:r>
                  <a:rPr lang="en-US" dirty="0" smtClean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−9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00B05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54</m:t>
                        </m:r>
                      </m:den>
                    </m:f>
                  </m:oMath>
                </a14:m>
                <a:r>
                  <a:rPr lang="en-US" dirty="0" smtClean="0"/>
                  <a:t>	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>
                    <a:solidFill>
                      <a:schemeClr val="tx2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b="0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</a:rPr>
                      <m:t>∙</m:t>
                    </m:r>
                  </m:oMath>
                </a14:m>
                <a:r>
                  <a:rPr lang="en-US" dirty="0" smtClean="0">
                    <a:solidFill>
                      <a:schemeClr val="tx2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−9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2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54</m:t>
                        </m:r>
                      </m:den>
                    </m:f>
                  </m:oMath>
                </a14:m>
                <a:endParaRPr lang="en-US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en-US" sz="2000" dirty="0"/>
              </a:p>
              <a:p>
                <a:r>
                  <a:rPr lang="en-US" dirty="0" smtClean="0"/>
                  <a:t>When multiplying </a:t>
                </a:r>
                <a:r>
                  <a:rPr lang="en-US" u="sng" dirty="0" smtClean="0"/>
                  <a:t>two negative fractions</a:t>
                </a:r>
                <a:r>
                  <a:rPr lang="en-US" dirty="0" smtClean="0"/>
                  <a:t>, the answer will always be </a:t>
                </a:r>
                <a:r>
                  <a:rPr lang="en-US" u="sng" dirty="0" smtClean="0"/>
                  <a:t>positive</a:t>
                </a:r>
                <a:r>
                  <a:rPr lang="en-US" dirty="0" smtClean="0"/>
                  <a:t>.</a:t>
                </a:r>
                <a:endParaRPr lang="en-US" u="sng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834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821</Words>
  <Application>Microsoft Office PowerPoint</Application>
  <PresentationFormat>On-screen Show (4:3)</PresentationFormat>
  <Paragraphs>117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Multiplying and Dividing Fractions</vt:lpstr>
      <vt:lpstr>I CAN</vt:lpstr>
      <vt:lpstr>Multiplying</vt:lpstr>
      <vt:lpstr>Rules for Multiplying</vt:lpstr>
      <vt:lpstr>Dividing</vt:lpstr>
      <vt:lpstr>Rules for Dividing</vt:lpstr>
      <vt:lpstr>Match the Fractions</vt:lpstr>
      <vt:lpstr>Negatives!!!</vt:lpstr>
      <vt:lpstr>Multiplying Negatives Cont.</vt:lpstr>
      <vt:lpstr>Dividing Negatives</vt:lpstr>
      <vt:lpstr>Dividing Negatives Cont.</vt:lpstr>
      <vt:lpstr>Mixed Numbers</vt:lpstr>
      <vt:lpstr>Classify the Fractions</vt:lpstr>
      <vt:lpstr>Quick Practice</vt:lpstr>
      <vt:lpstr>Multiplication Word Problem</vt:lpstr>
      <vt:lpstr>Division Word Problem</vt:lpstr>
      <vt:lpstr>Mixed Review</vt:lpstr>
      <vt:lpstr>Review Cont.</vt:lpstr>
    </vt:vector>
  </TitlesOfParts>
  <Company>Wake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Multiplying and Dividing Fractions</dc:title>
  <dc:creator>Lindsey Linton</dc:creator>
  <cp:lastModifiedBy>Lindsey Linton</cp:lastModifiedBy>
  <cp:revision>23</cp:revision>
  <dcterms:created xsi:type="dcterms:W3CDTF">2014-08-16T11:42:23Z</dcterms:created>
  <dcterms:modified xsi:type="dcterms:W3CDTF">2014-08-18T19:45:14Z</dcterms:modified>
</cp:coreProperties>
</file>