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782-C0EE-490F-89A5-476EFDE7276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E537-3F0D-4EDE-85BA-648660A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782-C0EE-490F-89A5-476EFDE7276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E537-3F0D-4EDE-85BA-648660A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4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782-C0EE-490F-89A5-476EFDE7276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E537-3F0D-4EDE-85BA-648660A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8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782-C0EE-490F-89A5-476EFDE7276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E537-3F0D-4EDE-85BA-648660A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1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782-C0EE-490F-89A5-476EFDE7276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E537-3F0D-4EDE-85BA-648660A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782-C0EE-490F-89A5-476EFDE7276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E537-3F0D-4EDE-85BA-648660A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4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782-C0EE-490F-89A5-476EFDE7276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E537-3F0D-4EDE-85BA-648660A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2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782-C0EE-490F-89A5-476EFDE7276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E537-3F0D-4EDE-85BA-648660A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1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782-C0EE-490F-89A5-476EFDE7276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E537-3F0D-4EDE-85BA-648660A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3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782-C0EE-490F-89A5-476EFDE7276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E537-3F0D-4EDE-85BA-648660A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8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782-C0EE-490F-89A5-476EFDE7276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E537-3F0D-4EDE-85BA-648660A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6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2000">
              <a:schemeClr val="bg1">
                <a:tint val="45000"/>
                <a:shade val="99000"/>
                <a:satMod val="350000"/>
              </a:schemeClr>
            </a:gs>
            <a:gs pos="100000">
              <a:srgbClr val="00B0F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81782-C0EE-490F-89A5-476EFDE7276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BE537-3F0D-4EDE-85BA-648660A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4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Review before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8/11/14</a:t>
            </a:r>
          </a:p>
          <a:p>
            <a:r>
              <a:rPr lang="en-US" dirty="0" smtClean="0"/>
              <a:t>Ms. Linton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number I’m looking for going to be positive or negative?</a:t>
            </a:r>
          </a:p>
          <a:p>
            <a:r>
              <a:rPr lang="en-US" dirty="0" smtClean="0"/>
              <a:t>Will the number be bigger or smaller than the original number?</a:t>
            </a:r>
          </a:p>
          <a:p>
            <a:r>
              <a:rPr lang="en-US" dirty="0" smtClean="0"/>
              <a:t>DOES MY ANSWER MAKE SENSE?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PRACTICE</a:t>
            </a:r>
            <a:r>
              <a:rPr lang="en-US" b="1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1.    16 </a:t>
            </a:r>
            <a:r>
              <a:rPr lang="en-US" dirty="0"/>
              <a:t>÷ 4 + 3*(10-3</a:t>
            </a:r>
            <a:r>
              <a:rPr lang="en-US" dirty="0" smtClean="0"/>
              <a:t>)=	    2.   6(4 – 2)</a:t>
            </a:r>
            <a:r>
              <a:rPr lang="en-US" baseline="30000" dirty="0" smtClean="0"/>
              <a:t>3</a:t>
            </a:r>
            <a:r>
              <a:rPr lang="en-US" dirty="0" smtClean="0"/>
              <a:t> + 3(10 – 7)=</a:t>
            </a:r>
          </a:p>
          <a:p>
            <a:pPr marL="0" indent="0">
              <a:buNone/>
            </a:pPr>
            <a:r>
              <a:rPr lang="en-US" dirty="0" smtClean="0"/>
              <a:t>3.     5</a:t>
            </a:r>
            <a:r>
              <a:rPr lang="en-US" baseline="30000" dirty="0" smtClean="0"/>
              <a:t>2</a:t>
            </a:r>
            <a:r>
              <a:rPr lang="en-US" dirty="0" smtClean="0"/>
              <a:t> – 2(9 </a:t>
            </a:r>
            <a:r>
              <a:rPr lang="en-US" dirty="0"/>
              <a:t>÷</a:t>
            </a:r>
            <a:r>
              <a:rPr lang="en-US" dirty="0" smtClean="0"/>
              <a:t> 3)</a:t>
            </a:r>
            <a:r>
              <a:rPr lang="en-US" baseline="30000" dirty="0" smtClean="0"/>
              <a:t>2</a:t>
            </a:r>
            <a:r>
              <a:rPr lang="en-US" dirty="0" smtClean="0"/>
              <a:t>=</a:t>
            </a:r>
            <a:r>
              <a:rPr lang="en-US" dirty="0"/>
              <a:t>	</a:t>
            </a:r>
            <a:r>
              <a:rPr lang="en-US" dirty="0" smtClean="0"/>
              <a:t>     4.   12 – 4 + 3(2+1)</a:t>
            </a:r>
            <a:r>
              <a:rPr lang="en-US" baseline="30000" dirty="0" smtClean="0"/>
              <a:t>2</a:t>
            </a:r>
            <a:r>
              <a:rPr lang="en-US" dirty="0"/>
              <a:t>=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5"/>
            </a:pPr>
            <a:r>
              <a:rPr lang="en-US" dirty="0" smtClean="0"/>
              <a:t>16 </a:t>
            </a:r>
            <a:r>
              <a:rPr lang="en-US" dirty="0"/>
              <a:t>▒ 8 ▒ 4 ▒ 3 ▒ 2</a:t>
            </a:r>
            <a:r>
              <a:rPr lang="en-US" baseline="30000" dirty="0"/>
              <a:t>2 </a:t>
            </a:r>
            <a:r>
              <a:rPr lang="en-US" dirty="0"/>
              <a:t>= 24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Fill in the boxes with the correct operations)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6"/>
            </a:pPr>
            <a:r>
              <a:rPr lang="en-US" dirty="0" smtClean="0"/>
              <a:t>8 * </a:t>
            </a:r>
            <a:r>
              <a:rPr lang="en-US" dirty="0"/>
              <a:t>9 </a:t>
            </a:r>
            <a:r>
              <a:rPr lang="en-US" dirty="0"/>
              <a:t>÷</a:t>
            </a:r>
            <a:r>
              <a:rPr lang="en-US" dirty="0" smtClean="0"/>
              <a:t> </a:t>
            </a:r>
            <a:r>
              <a:rPr lang="en-US" dirty="0"/>
              <a:t>3 – 3 + 7 = 28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Place a set of parentheses in the correct position.)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1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CORRECTIONS DUE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QUIZ CORRECTIONS</a:t>
            </a:r>
          </a:p>
          <a:p>
            <a:r>
              <a:rPr lang="en-US" dirty="0"/>
              <a:t>I</a:t>
            </a:r>
            <a:r>
              <a:rPr lang="en-US" dirty="0" smtClean="0"/>
              <a:t>n groups of 3, create an </a:t>
            </a:r>
            <a:r>
              <a:rPr lang="en-US" u="sng" dirty="0" smtClean="0"/>
              <a:t>addition problem </a:t>
            </a:r>
            <a:r>
              <a:rPr lang="en-US" dirty="0" smtClean="0"/>
              <a:t>and </a:t>
            </a:r>
            <a:r>
              <a:rPr lang="en-US" u="sng" dirty="0" smtClean="0"/>
              <a:t>subtraction problem </a:t>
            </a:r>
            <a:r>
              <a:rPr lang="en-US" dirty="0" smtClean="0"/>
              <a:t>that use positive and negative integers</a:t>
            </a:r>
          </a:p>
          <a:p>
            <a:r>
              <a:rPr lang="en-US" dirty="0" smtClean="0"/>
              <a:t>Pick one person to write your problem on the board and solve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Add, subtract, multiply, and divide Integers</a:t>
            </a:r>
          </a:p>
          <a:p>
            <a:r>
              <a:rPr lang="en-US" dirty="0" smtClean="0"/>
              <a:t>Model problems using number lines, counters, and/or pictures</a:t>
            </a:r>
          </a:p>
          <a:p>
            <a:r>
              <a:rPr lang="en-US" dirty="0" smtClean="0"/>
              <a:t>Solve problems while using the order of operations</a:t>
            </a:r>
          </a:p>
          <a:p>
            <a:r>
              <a:rPr lang="en-US" dirty="0" smtClean="0"/>
              <a:t>Find the absolute value of integers</a:t>
            </a:r>
          </a:p>
          <a:p>
            <a:r>
              <a:rPr lang="en-US" dirty="0" smtClean="0"/>
              <a:t>Define an additive inverse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</a:t>
            </a:r>
            <a:r>
              <a:rPr lang="en-US" dirty="0" smtClean="0"/>
              <a:t>/</a:t>
            </a:r>
            <a:r>
              <a:rPr lang="en-US" dirty="0" err="1" smtClean="0"/>
              <a:t>Div</a:t>
            </a:r>
            <a:r>
              <a:rPr lang="en-US" dirty="0" smtClean="0"/>
              <a:t>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if the following will have </a:t>
            </a:r>
            <a:r>
              <a:rPr lang="en-US" dirty="0" smtClean="0">
                <a:solidFill>
                  <a:srgbClr val="FF0000"/>
                </a:solidFill>
              </a:rPr>
              <a:t>NEGATIVE answers?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Explain </a:t>
            </a:r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those problems have negative answers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743200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6(-4)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(-8)*(-3)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9/3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10 ÷ -2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2743200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5</a:t>
            </a:r>
            <a:r>
              <a:rPr lang="en-US" sz="3600" b="1" dirty="0" smtClean="0"/>
              <a:t>.    6(-4)</a:t>
            </a:r>
          </a:p>
          <a:p>
            <a:r>
              <a:rPr lang="en-US" sz="3600" b="1" dirty="0"/>
              <a:t>6</a:t>
            </a:r>
            <a:r>
              <a:rPr lang="en-US" sz="3600" b="1" dirty="0" smtClean="0"/>
              <a:t>.    (-8)*(-3)</a:t>
            </a:r>
          </a:p>
          <a:p>
            <a:r>
              <a:rPr lang="en-US" sz="3600" b="1" dirty="0"/>
              <a:t>7</a:t>
            </a:r>
            <a:r>
              <a:rPr lang="en-US" sz="3600" b="1" dirty="0" smtClean="0"/>
              <a:t>.     (-9)/3</a:t>
            </a:r>
          </a:p>
          <a:p>
            <a:r>
              <a:rPr lang="en-US" sz="3600" b="1" dirty="0"/>
              <a:t>8</a:t>
            </a:r>
            <a:r>
              <a:rPr lang="en-US" sz="3600" b="1" dirty="0" smtClean="0"/>
              <a:t>.    10 ÷ -2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695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Addition with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Copy the number line below, and model the problem in your notes</a:t>
            </a:r>
          </a:p>
          <a:p>
            <a:pPr marL="0" indent="0" algn="ctr">
              <a:buNone/>
            </a:pPr>
            <a:r>
              <a:rPr lang="en-US" sz="4000" dirty="0" smtClean="0"/>
              <a:t>9+ (-3)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dirty="0" smtClean="0"/>
              <a:t>Try this one on your own using a number line </a:t>
            </a:r>
          </a:p>
          <a:p>
            <a:pPr marL="0" indent="0" algn="ctr">
              <a:buNone/>
            </a:pPr>
            <a:r>
              <a:rPr lang="en-US" sz="4000" dirty="0" smtClean="0"/>
              <a:t>-5 + 6</a:t>
            </a:r>
            <a:endParaRPr lang="en-US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0" t="64760" r="3212" b="8940"/>
          <a:stretch/>
        </p:blipFill>
        <p:spPr bwMode="auto">
          <a:xfrm>
            <a:off x="31736" y="3581400"/>
            <a:ext cx="902736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7772400" y="3581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705600" y="3657600"/>
            <a:ext cx="10668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60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287490" y="4557354"/>
            <a:ext cx="762000" cy="762000"/>
            <a:chOff x="2971800" y="3155951"/>
            <a:chExt cx="762000" cy="762000"/>
          </a:xfrm>
          <a:solidFill>
            <a:srgbClr val="FF1919"/>
          </a:solidFill>
        </p:grpSpPr>
        <p:sp>
          <p:nvSpPr>
            <p:cNvPr id="6" name="Oval 5"/>
            <p:cNvSpPr/>
            <p:nvPr/>
          </p:nvSpPr>
          <p:spPr>
            <a:xfrm>
              <a:off x="2971800" y="3155951"/>
              <a:ext cx="762000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24200" y="3155951"/>
              <a:ext cx="4572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-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934691" y="3733799"/>
            <a:ext cx="762000" cy="762000"/>
            <a:chOff x="2971800" y="3155951"/>
            <a:chExt cx="762000" cy="762000"/>
          </a:xfrm>
          <a:solidFill>
            <a:srgbClr val="FF1919"/>
          </a:solidFill>
        </p:grpSpPr>
        <p:sp>
          <p:nvSpPr>
            <p:cNvPr id="29" name="Oval 28"/>
            <p:cNvSpPr/>
            <p:nvPr/>
          </p:nvSpPr>
          <p:spPr>
            <a:xfrm>
              <a:off x="2971800" y="3155951"/>
              <a:ext cx="762000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24200" y="3155951"/>
              <a:ext cx="4572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-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927764" y="2717116"/>
            <a:ext cx="762000" cy="762000"/>
            <a:chOff x="2971800" y="3155951"/>
            <a:chExt cx="762000" cy="762000"/>
          </a:xfrm>
          <a:solidFill>
            <a:srgbClr val="FF1919"/>
          </a:solidFill>
        </p:grpSpPr>
        <p:sp>
          <p:nvSpPr>
            <p:cNvPr id="32" name="Oval 31"/>
            <p:cNvSpPr/>
            <p:nvPr/>
          </p:nvSpPr>
          <p:spPr>
            <a:xfrm>
              <a:off x="2971800" y="3155951"/>
              <a:ext cx="762000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24200" y="3155951"/>
              <a:ext cx="4572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-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791200" y="4751316"/>
            <a:ext cx="762000" cy="762000"/>
            <a:chOff x="2971800" y="3155951"/>
            <a:chExt cx="762000" cy="762000"/>
          </a:xfrm>
          <a:solidFill>
            <a:srgbClr val="FF1919"/>
          </a:solidFill>
        </p:grpSpPr>
        <p:sp>
          <p:nvSpPr>
            <p:cNvPr id="35" name="Oval 34"/>
            <p:cNvSpPr/>
            <p:nvPr/>
          </p:nvSpPr>
          <p:spPr>
            <a:xfrm>
              <a:off x="2971800" y="3155951"/>
              <a:ext cx="762000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24200" y="3155951"/>
              <a:ext cx="4572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-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842164" y="3917951"/>
            <a:ext cx="762000" cy="762000"/>
            <a:chOff x="2971800" y="3155951"/>
            <a:chExt cx="762000" cy="762000"/>
          </a:xfrm>
          <a:solidFill>
            <a:srgbClr val="FF1919"/>
          </a:solidFill>
        </p:grpSpPr>
        <p:sp>
          <p:nvSpPr>
            <p:cNvPr id="38" name="Oval 37"/>
            <p:cNvSpPr/>
            <p:nvPr/>
          </p:nvSpPr>
          <p:spPr>
            <a:xfrm>
              <a:off x="2971800" y="3155951"/>
              <a:ext cx="762000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24200" y="3155951"/>
              <a:ext cx="4572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-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158345" y="3689351"/>
            <a:ext cx="762000" cy="762000"/>
            <a:chOff x="2971800" y="3155951"/>
            <a:chExt cx="762000" cy="762000"/>
          </a:xfrm>
          <a:solidFill>
            <a:srgbClr val="FF1919"/>
          </a:solidFill>
        </p:grpSpPr>
        <p:sp>
          <p:nvSpPr>
            <p:cNvPr id="41" name="Oval 40"/>
            <p:cNvSpPr/>
            <p:nvPr/>
          </p:nvSpPr>
          <p:spPr>
            <a:xfrm>
              <a:off x="2971800" y="3155951"/>
              <a:ext cx="762000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24200" y="3155951"/>
              <a:ext cx="4572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-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705600" y="2695866"/>
            <a:ext cx="762000" cy="762000"/>
            <a:chOff x="2971800" y="3155951"/>
            <a:chExt cx="762000" cy="762000"/>
          </a:xfrm>
          <a:solidFill>
            <a:srgbClr val="FF1919"/>
          </a:solidFill>
        </p:grpSpPr>
        <p:sp>
          <p:nvSpPr>
            <p:cNvPr id="44" name="Oval 43"/>
            <p:cNvSpPr/>
            <p:nvPr/>
          </p:nvSpPr>
          <p:spPr>
            <a:xfrm>
              <a:off x="2971800" y="3155951"/>
              <a:ext cx="762000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24200" y="3155951"/>
              <a:ext cx="4572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-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077691" y="2917538"/>
            <a:ext cx="762000" cy="762000"/>
            <a:chOff x="2971800" y="3155951"/>
            <a:chExt cx="762000" cy="762000"/>
          </a:xfrm>
          <a:solidFill>
            <a:srgbClr val="FF1919"/>
          </a:solidFill>
        </p:grpSpPr>
        <p:sp>
          <p:nvSpPr>
            <p:cNvPr id="47" name="Oval 46"/>
            <p:cNvSpPr/>
            <p:nvPr/>
          </p:nvSpPr>
          <p:spPr>
            <a:xfrm>
              <a:off x="2971800" y="3155951"/>
              <a:ext cx="762000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24200" y="3155951"/>
              <a:ext cx="4572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-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Using Counters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addition problem AND a subtraction problem using the integers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143000" y="2895600"/>
            <a:ext cx="762000" cy="762000"/>
            <a:chOff x="1143000" y="2895600"/>
            <a:chExt cx="762000" cy="762000"/>
          </a:xfrm>
        </p:grpSpPr>
        <p:sp>
          <p:nvSpPr>
            <p:cNvPr id="4" name="Oval 3"/>
            <p:cNvSpPr/>
            <p:nvPr/>
          </p:nvSpPr>
          <p:spPr>
            <a:xfrm>
              <a:off x="1143000" y="2895600"/>
              <a:ext cx="762000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95400" y="2984212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57400" y="2711630"/>
            <a:ext cx="762000" cy="762000"/>
            <a:chOff x="1143000" y="2895600"/>
            <a:chExt cx="762000" cy="762000"/>
          </a:xfrm>
        </p:grpSpPr>
        <p:sp>
          <p:nvSpPr>
            <p:cNvPr id="11" name="Oval 10"/>
            <p:cNvSpPr/>
            <p:nvPr/>
          </p:nvSpPr>
          <p:spPr>
            <a:xfrm>
              <a:off x="1143000" y="2895600"/>
              <a:ext cx="762000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95400" y="2984212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154381" y="3733799"/>
            <a:ext cx="762000" cy="762000"/>
            <a:chOff x="1143000" y="2895600"/>
            <a:chExt cx="762000" cy="762000"/>
          </a:xfrm>
        </p:grpSpPr>
        <p:sp>
          <p:nvSpPr>
            <p:cNvPr id="17" name="Oval 16"/>
            <p:cNvSpPr/>
            <p:nvPr/>
          </p:nvSpPr>
          <p:spPr>
            <a:xfrm>
              <a:off x="1143000" y="2895600"/>
              <a:ext cx="762000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95400" y="2984212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67345" y="4808969"/>
            <a:ext cx="762000" cy="762000"/>
            <a:chOff x="1143000" y="2895600"/>
            <a:chExt cx="762000" cy="762000"/>
          </a:xfrm>
        </p:grpSpPr>
        <p:sp>
          <p:nvSpPr>
            <p:cNvPr id="23" name="Oval 22"/>
            <p:cNvSpPr/>
            <p:nvPr/>
          </p:nvSpPr>
          <p:spPr>
            <a:xfrm>
              <a:off x="1143000" y="2895600"/>
              <a:ext cx="762000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95400" y="2984212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8200" y="4419600"/>
            <a:ext cx="762000" cy="762000"/>
            <a:chOff x="1143000" y="2895600"/>
            <a:chExt cx="762000" cy="762000"/>
          </a:xfrm>
        </p:grpSpPr>
        <p:sp>
          <p:nvSpPr>
            <p:cNvPr id="26" name="Oval 25"/>
            <p:cNvSpPr/>
            <p:nvPr/>
          </p:nvSpPr>
          <p:spPr>
            <a:xfrm>
              <a:off x="1143000" y="2895600"/>
              <a:ext cx="762000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95400" y="2984212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426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scenario using counters including an </a:t>
            </a:r>
            <a:r>
              <a:rPr lang="en-US" u="sng" dirty="0" smtClean="0"/>
              <a:t>addition problem</a:t>
            </a:r>
            <a:r>
              <a:rPr lang="en-US" dirty="0" smtClean="0"/>
              <a:t> and </a:t>
            </a:r>
            <a:r>
              <a:rPr lang="en-US" u="sng" dirty="0" smtClean="0"/>
              <a:t>subtraction problem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486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= the distance a number is from 0</a:t>
            </a:r>
          </a:p>
          <a:p>
            <a:pPr lvl="1"/>
            <a:r>
              <a:rPr lang="en-US" dirty="0" smtClean="0"/>
              <a:t>Ex 1)    | 3 | = 3</a:t>
            </a:r>
          </a:p>
          <a:p>
            <a:pPr lvl="1"/>
            <a:r>
              <a:rPr lang="en-US" dirty="0" smtClean="0"/>
              <a:t>Ex 2)    |-3 | = 3</a:t>
            </a:r>
          </a:p>
          <a:p>
            <a:r>
              <a:rPr lang="en-US" dirty="0" smtClean="0"/>
              <a:t>In words:</a:t>
            </a:r>
          </a:p>
          <a:p>
            <a:pPr lvl="1"/>
            <a:r>
              <a:rPr lang="en-US" dirty="0" smtClean="0"/>
              <a:t>The absolute value of 3 is 3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38" t="64760" r="28546" b="8940"/>
          <a:stretch/>
        </p:blipFill>
        <p:spPr bwMode="auto">
          <a:xfrm>
            <a:off x="4038600" y="2369127"/>
            <a:ext cx="450734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4991100" y="228599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91400" y="2254827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324600" y="2369127"/>
            <a:ext cx="0" cy="6096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51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following expressions. Remember to take the absolute value FIRST: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786989"/>
            <a:ext cx="3733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1.   | 5 | + -7</a:t>
            </a:r>
          </a:p>
          <a:p>
            <a:r>
              <a:rPr lang="en-US" sz="4000" b="1" dirty="0" smtClean="0"/>
              <a:t>2.    8 + |-3|</a:t>
            </a:r>
          </a:p>
          <a:p>
            <a:r>
              <a:rPr lang="en-US" sz="4000" b="1" dirty="0" smtClean="0"/>
              <a:t>3.    -7 - |-5|</a:t>
            </a:r>
          </a:p>
          <a:p>
            <a:pPr marL="514350" indent="-514350">
              <a:buAutoNum type="arabicPeriod" startAt="4"/>
            </a:pPr>
            <a:r>
              <a:rPr lang="en-US" sz="4000" b="1" dirty="0" smtClean="0"/>
              <a:t>  | -10 | - (-5)</a:t>
            </a:r>
          </a:p>
          <a:p>
            <a:r>
              <a:rPr lang="en-US" sz="4000" b="1" dirty="0" smtClean="0"/>
              <a:t>5.   | 3 | + (-6)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174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369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Final Review before Test</vt:lpstr>
      <vt:lpstr>DO NOW</vt:lpstr>
      <vt:lpstr>I CAN</vt:lpstr>
      <vt:lpstr>Mult/Div Integers</vt:lpstr>
      <vt:lpstr>Modeling Addition with Integers</vt:lpstr>
      <vt:lpstr>Modeling Using Counters</vt:lpstr>
      <vt:lpstr>You try!</vt:lpstr>
      <vt:lpstr>Absolute Value</vt:lpstr>
      <vt:lpstr>Absolute Value in Expressions</vt:lpstr>
      <vt:lpstr>Word Problems</vt:lpstr>
      <vt:lpstr>Order of Operations</vt:lpstr>
      <vt:lpstr>Questions?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Review before Test</dc:title>
  <dc:creator>Lindsey Linton</dc:creator>
  <cp:lastModifiedBy>Lindsey Linton</cp:lastModifiedBy>
  <cp:revision>13</cp:revision>
  <dcterms:created xsi:type="dcterms:W3CDTF">2014-08-10T19:36:13Z</dcterms:created>
  <dcterms:modified xsi:type="dcterms:W3CDTF">2014-08-10T21:16:27Z</dcterms:modified>
</cp:coreProperties>
</file>